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324" r:id="rId3"/>
    <p:sldId id="358" r:id="rId4"/>
    <p:sldId id="339" r:id="rId5"/>
    <p:sldId id="340" r:id="rId6"/>
    <p:sldId id="362" r:id="rId7"/>
    <p:sldId id="352" r:id="rId8"/>
    <p:sldId id="361" r:id="rId9"/>
    <p:sldId id="357" r:id="rId10"/>
    <p:sldId id="344" r:id="rId11"/>
    <p:sldId id="342" r:id="rId12"/>
    <p:sldId id="345" r:id="rId13"/>
    <p:sldId id="350" r:id="rId14"/>
    <p:sldId id="347" r:id="rId15"/>
    <p:sldId id="348" r:id="rId16"/>
    <p:sldId id="360" r:id="rId17"/>
    <p:sldId id="353" r:id="rId18"/>
    <p:sldId id="351" r:id="rId19"/>
    <p:sldId id="349" r:id="rId20"/>
    <p:sldId id="355" r:id="rId2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EF1EF6-36BE-4EF8-8D0D-D1A3C5751437}">
          <p14:sldIdLst>
            <p14:sldId id="256"/>
            <p14:sldId id="324"/>
            <p14:sldId id="358"/>
            <p14:sldId id="339"/>
            <p14:sldId id="340"/>
            <p14:sldId id="362"/>
            <p14:sldId id="352"/>
            <p14:sldId id="361"/>
            <p14:sldId id="357"/>
            <p14:sldId id="344"/>
            <p14:sldId id="342"/>
            <p14:sldId id="345"/>
            <p14:sldId id="350"/>
            <p14:sldId id="347"/>
            <p14:sldId id="348"/>
            <p14:sldId id="360"/>
            <p14:sldId id="353"/>
            <p14:sldId id="351"/>
            <p14:sldId id="349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9520" autoAdjust="0"/>
  </p:normalViewPr>
  <p:slideViewPr>
    <p:cSldViewPr snapToGrid="0">
      <p:cViewPr>
        <p:scale>
          <a:sx n="80" d="100"/>
          <a:sy n="80" d="100"/>
        </p:scale>
        <p:origin x="-114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246543-7161-44BC-82C7-75FE64CC03E2}" type="datetimeFigureOut">
              <a:rPr lang="es-ES" smtClean="0"/>
              <a:t>21/01/2015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8807A0-D95A-4EA9-B293-98E0BE0B29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39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Introduce </a:t>
            </a:r>
            <a:r>
              <a:rPr lang="es-ES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presented</a:t>
            </a:r>
            <a:endParaRPr lang="es-ES" dirty="0" smtClean="0"/>
          </a:p>
          <a:p>
            <a:pPr marL="171450" indent="-171450">
              <a:buFontTx/>
              <a:buChar char="-"/>
            </a:pPr>
            <a:r>
              <a:rPr lang="es-ES" dirty="0" err="1" smtClean="0"/>
              <a:t>Hamming</a:t>
            </a:r>
            <a:r>
              <a:rPr lang="es-ES" dirty="0" smtClean="0"/>
              <a:t> </a:t>
            </a:r>
            <a:r>
              <a:rPr lang="es-ES" dirty="0" err="1" smtClean="0"/>
              <a:t>graphs</a:t>
            </a:r>
            <a:r>
              <a:rPr lang="es-ES" dirty="0" smtClean="0"/>
              <a:t> (</a:t>
            </a:r>
            <a:r>
              <a:rPr lang="es-ES" dirty="0" err="1" smtClean="0"/>
              <a:t>Flattened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butterflyes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HyperX</a:t>
            </a:r>
            <a:r>
              <a:rPr lang="es-ES" baseline="0" dirty="0" smtClean="0"/>
              <a:t>) y </a:t>
            </a:r>
            <a:r>
              <a:rPr lang="es-ES" baseline="0" dirty="0" err="1" smtClean="0"/>
              <a:t>Dragonflies</a:t>
            </a:r>
            <a:r>
              <a:rPr lang="es-ES" baseline="0" dirty="0" smtClean="0"/>
              <a:t> propuestas para redes de sistemas muy escalables</a:t>
            </a:r>
          </a:p>
          <a:p>
            <a:pPr marL="171450" indent="-171450">
              <a:buFontTx/>
              <a:buChar char="-"/>
            </a:pPr>
            <a:r>
              <a:rPr lang="es-ES" dirty="0" err="1" smtClean="0"/>
              <a:t>Under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certain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circumstances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in </a:t>
            </a:r>
            <a:r>
              <a:rPr lang="es-ES" baseline="0" dirty="0" err="1" smtClean="0"/>
              <a:t>fact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family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global </a:t>
            </a:r>
            <a:r>
              <a:rPr lang="es-ES" baseline="0" dirty="0" err="1" smtClean="0"/>
              <a:t>trunking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considered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In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cases,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build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r>
              <a:rPr lang="es-ES" baseline="0" dirty="0" smtClean="0"/>
              <a:t>-free routing </a:t>
            </a:r>
            <a:r>
              <a:rPr lang="es-ES" baseline="0" dirty="0" err="1" smtClean="0"/>
              <a:t>mechanisms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dragonflies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virtual </a:t>
            </a:r>
            <a:r>
              <a:rPr lang="es-ES" baseline="0" dirty="0" err="1" smtClean="0"/>
              <a:t>channels</a:t>
            </a:r>
            <a:r>
              <a:rPr lang="es-ES" baseline="0" dirty="0" smtClean="0"/>
              <a:t>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68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27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63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87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Motivate</a:t>
            </a:r>
            <a:r>
              <a:rPr lang="es-ES" dirty="0" smtClean="0"/>
              <a:t> </a:t>
            </a:r>
            <a:r>
              <a:rPr lang="es-ES" dirty="0" err="1" smtClean="0"/>
              <a:t>high-radix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direct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networks</a:t>
            </a:r>
            <a:r>
              <a:rPr lang="es-ES" baseline="0" dirty="0" smtClean="0"/>
              <a:t>: </a:t>
            </a:r>
            <a:r>
              <a:rPr lang="es-ES" dirty="0" err="1" smtClean="0"/>
              <a:t>Average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diameter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cost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d-k </a:t>
            </a:r>
            <a:r>
              <a:rPr lang="es-ES" baseline="0" dirty="0" err="1" smtClean="0"/>
              <a:t>problem</a:t>
            </a:r>
            <a:endParaRPr lang="es-ES" baseline="0" dirty="0" smtClean="0"/>
          </a:p>
          <a:p>
            <a:r>
              <a:rPr lang="es-ES" dirty="0" err="1" smtClean="0"/>
              <a:t>Deadlock</a:t>
            </a:r>
            <a:r>
              <a:rPr lang="es-ES" dirty="0" smtClean="0"/>
              <a:t> and </a:t>
            </a:r>
            <a:r>
              <a:rPr lang="es-ES" dirty="0" err="1" smtClean="0"/>
              <a:t>deadlock</a:t>
            </a:r>
            <a:r>
              <a:rPr lang="es-ES" dirty="0" smtClean="0"/>
              <a:t> </a:t>
            </a:r>
            <a:r>
              <a:rPr lang="es-ES" dirty="0" err="1" smtClean="0"/>
              <a:t>avoidance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mechanisms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Restrictions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path</a:t>
            </a:r>
            <a:r>
              <a:rPr lang="es-ES" baseline="0" dirty="0" smtClean="0"/>
              <a:t>, virtual </a:t>
            </a:r>
            <a:r>
              <a:rPr lang="es-ES" baseline="0" dirty="0" err="1" smtClean="0"/>
              <a:t>channels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injection</a:t>
            </a:r>
            <a:endParaRPr lang="es-ES" baseline="0" dirty="0" smtClean="0"/>
          </a:p>
          <a:p>
            <a:r>
              <a:rPr lang="es-ES" baseline="0" dirty="0" smtClean="0"/>
              <a:t>Introduce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topologies</a:t>
            </a:r>
            <a:r>
              <a:rPr lang="es-ES" baseline="0" dirty="0" smtClean="0"/>
              <a:t>?</a:t>
            </a:r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7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. </a:t>
            </a:r>
            <a:r>
              <a:rPr lang="en-US" dirty="0" err="1" smtClean="0"/>
              <a:t>Producto</a:t>
            </a:r>
            <a:r>
              <a:rPr lang="en-US" dirty="0" smtClean="0"/>
              <a:t> de </a:t>
            </a:r>
            <a:r>
              <a:rPr lang="en-US" dirty="0" err="1" smtClean="0"/>
              <a:t>grafos</a:t>
            </a:r>
            <a:r>
              <a:rPr lang="en-US" dirty="0" smtClean="0"/>
              <a:t> completes (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dimension). </a:t>
            </a:r>
            <a:r>
              <a:rPr lang="en-US" dirty="0" err="1" smtClean="0"/>
              <a:t>Diámetro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igual</a:t>
            </a:r>
            <a:r>
              <a:rPr lang="en-US" baseline="0" dirty="0" smtClean="0"/>
              <a:t> al # </a:t>
            </a:r>
            <a:r>
              <a:rPr lang="en-US" baseline="0" dirty="0" err="1" smtClean="0"/>
              <a:t>dimensiones</a:t>
            </a:r>
            <a:endParaRPr lang="en-US" baseline="0" dirty="0" smtClean="0"/>
          </a:p>
          <a:p>
            <a:r>
              <a:rPr lang="en-US" baseline="0" dirty="0" smtClean="0"/>
              <a:t>Deadlock </a:t>
            </a:r>
            <a:r>
              <a:rPr lang="en-US" baseline="0" dirty="0" err="1" smtClean="0"/>
              <a:t>basado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DOR.</a:t>
            </a:r>
          </a:p>
          <a:p>
            <a:r>
              <a:rPr lang="es-ES" baseline="0" dirty="0" err="1" smtClean="0"/>
              <a:t>Nonminimal</a:t>
            </a:r>
            <a:r>
              <a:rPr lang="es-ES" baseline="0" dirty="0" smtClean="0"/>
              <a:t> routing en caso de congestión (</a:t>
            </a:r>
            <a:r>
              <a:rPr lang="es-ES" baseline="0" dirty="0" err="1" smtClean="0"/>
              <a:t>Valiant</a:t>
            </a:r>
            <a:r>
              <a:rPr lang="es-ES" baseline="0" dirty="0" smtClean="0"/>
              <a:t>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4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endParaRPr lang="en-US" dirty="0" smtClean="0"/>
          </a:p>
          <a:p>
            <a:r>
              <a:rPr lang="en-US" dirty="0" smtClean="0"/>
              <a:t>Local</a:t>
            </a:r>
            <a:r>
              <a:rPr lang="en-US" baseline="0" dirty="0" smtClean="0"/>
              <a:t> topology</a:t>
            </a:r>
          </a:p>
          <a:p>
            <a:r>
              <a:rPr lang="en-US" baseline="0" dirty="0" smtClean="0"/>
              <a:t>Global topology</a:t>
            </a:r>
          </a:p>
          <a:p>
            <a:r>
              <a:rPr lang="en-US" baseline="0" dirty="0" smtClean="0"/>
              <a:t>Distance-based deadlock avoidance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Nonminimal</a:t>
            </a:r>
            <a:r>
              <a:rPr lang="es-ES" baseline="0" dirty="0" smtClean="0"/>
              <a:t> routing en caso de congestión (</a:t>
            </a:r>
            <a:r>
              <a:rPr lang="es-ES" baseline="0" dirty="0" err="1" smtClean="0"/>
              <a:t>Valiant</a:t>
            </a:r>
            <a:r>
              <a:rPr lang="es-E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83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Show that a subgraph of the Hamming network can be a Dragonfly</a:t>
            </a:r>
          </a:p>
          <a:p>
            <a:r>
              <a:rPr lang="en-US" dirty="0" err="1" smtClean="0"/>
              <a:t>Trunking</a:t>
            </a:r>
            <a:r>
              <a:rPr lang="en-US" dirty="0" smtClean="0"/>
              <a:t> – show different configurations with the </a:t>
            </a:r>
            <a:r>
              <a:rPr lang="en-US" dirty="0" err="1" smtClean="0"/>
              <a:t>palmtree</a:t>
            </a:r>
            <a:endParaRPr lang="en-US" baseline="0" dirty="0" smtClean="0"/>
          </a:p>
          <a:p>
            <a:r>
              <a:rPr lang="en-US" baseline="0" dirty="0" smtClean="0"/>
              <a:t>Hamming graph as a Dragonfly with </a:t>
            </a:r>
            <a:r>
              <a:rPr lang="en-US" baseline="0" dirty="0" err="1" smtClean="0"/>
              <a:t>trunking</a:t>
            </a:r>
            <a:r>
              <a:rPr lang="en-US" baseline="0" dirty="0" smtClean="0"/>
              <a:t> – progressively add more links to the original figure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29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deadlock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avoidance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Hamming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relies</a:t>
            </a:r>
            <a:r>
              <a:rPr lang="es-ES" baseline="0" dirty="0" smtClean="0"/>
              <a:t> on </a:t>
            </a:r>
            <a:r>
              <a:rPr lang="es-ES" baseline="0" dirty="0" err="1" smtClean="0"/>
              <a:t>path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restrictions</a:t>
            </a:r>
            <a:endParaRPr lang="es-ES" baseline="0" dirty="0" smtClean="0"/>
          </a:p>
          <a:p>
            <a:r>
              <a:rPr lang="es-ES" baseline="0" dirty="0" err="1" smtClean="0"/>
              <a:t>Traditional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mechanisms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Dragonflies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rely</a:t>
            </a:r>
            <a:r>
              <a:rPr lang="es-ES" baseline="0" dirty="0" smtClean="0"/>
              <a:t> on </a:t>
            </a:r>
            <a:r>
              <a:rPr lang="es-ES" baseline="0" dirty="0" err="1" smtClean="0"/>
              <a:t>VCs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followed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order</a:t>
            </a:r>
            <a:endParaRPr lang="es-ES" baseline="0" dirty="0" smtClean="0"/>
          </a:p>
          <a:p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trunking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part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family</a:t>
            </a:r>
            <a:r>
              <a:rPr lang="es-ES" baseline="0" dirty="0" smtClean="0"/>
              <a:t>!!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translate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path-restriction-based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mechanism</a:t>
            </a:r>
            <a:r>
              <a:rPr lang="es-ES" baseline="0" dirty="0" smtClean="0"/>
              <a:t> to a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?</a:t>
            </a:r>
          </a:p>
          <a:p>
            <a:r>
              <a:rPr lang="es-ES" baseline="0" dirty="0" err="1" smtClean="0"/>
              <a:t>Answer</a:t>
            </a:r>
            <a:r>
              <a:rPr lang="es-ES" baseline="0" dirty="0" smtClean="0"/>
              <a:t>: Yes,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certain</a:t>
            </a:r>
            <a:r>
              <a:rPr lang="es-ES" baseline="0" dirty="0" smtClean="0"/>
              <a:t> global link </a:t>
            </a:r>
            <a:r>
              <a:rPr lang="es-ES" baseline="0" dirty="0" err="1" smtClean="0"/>
              <a:t>arrangements</a:t>
            </a:r>
            <a:r>
              <a:rPr lang="es-ES" baseline="0" dirty="0" smtClean="0"/>
              <a:t> and a mínimum </a:t>
            </a:r>
            <a:r>
              <a:rPr lang="es-ES" baseline="0" dirty="0" err="1" smtClean="0"/>
              <a:t>trunking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7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01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r>
              <a:rPr lang="en-US" baseline="0" dirty="0" smtClean="0"/>
              <a:t> final de la </a:t>
            </a:r>
            <a:r>
              <a:rPr lang="en-US" baseline="0" dirty="0" err="1" smtClean="0"/>
              <a:t>transparencia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discutir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emplean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los enlaces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igual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simetría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rojo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azul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83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Topological Characterization of Hamming and Dragonfly Networks and its Implications on Routing 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Cristóbal Camarero			    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support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Ramón </a:t>
            </a:r>
            <a:r>
              <a:rPr lang="es-ES" dirty="0" err="1" smtClean="0">
                <a:solidFill>
                  <a:schemeClr val="tx1"/>
                </a:solidFill>
              </a:rPr>
              <a:t>Beivide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10</a:t>
            </a:r>
            <a:r>
              <a:rPr lang="es-ES" baseline="30000" dirty="0" smtClean="0">
                <a:solidFill>
                  <a:schemeClr val="tx1"/>
                </a:solidFill>
              </a:rPr>
              <a:t>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HiPEAC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Conference</a:t>
            </a:r>
            <a:r>
              <a:rPr lang="es-ES" dirty="0" smtClean="0">
                <a:solidFill>
                  <a:schemeClr val="tx1"/>
                </a:solidFill>
              </a:rPr>
              <a:t> – </a:t>
            </a:r>
            <a:r>
              <a:rPr lang="es-ES" dirty="0" err="1" smtClean="0">
                <a:solidFill>
                  <a:schemeClr val="tx1"/>
                </a:solidFill>
              </a:rPr>
              <a:t>Amsterdam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January</a:t>
            </a:r>
            <a:r>
              <a:rPr lang="es-ES" dirty="0" smtClean="0">
                <a:solidFill>
                  <a:schemeClr val="tx1"/>
                </a:solidFill>
              </a:rPr>
              <a:t> 2015.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48292" y="3669793"/>
            <a:ext cx="1317571" cy="13213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6" name="Picture 2" descr="IBM international recognition (1972-   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737" y="4126518"/>
            <a:ext cx="1399799" cy="86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11" y="4131348"/>
            <a:ext cx="1751117" cy="8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Topological characterization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Deadlock-free routing in dragonflies based on path restrictions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Minimal routing with </a:t>
            </a:r>
            <a:r>
              <a:rPr lang="en-US" dirty="0" err="1" smtClean="0"/>
              <a:t>trunking</a:t>
            </a:r>
            <a:r>
              <a:rPr lang="en-US" dirty="0" smtClean="0"/>
              <a:t> t ≥ 2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Nonminimal</a:t>
            </a:r>
            <a:r>
              <a:rPr lang="en-US" dirty="0" smtClean="0"/>
              <a:t> and adaptive routing with </a:t>
            </a:r>
            <a:r>
              <a:rPr lang="en-US" dirty="0" err="1" smtClean="0"/>
              <a:t>trunking</a:t>
            </a:r>
            <a:r>
              <a:rPr lang="en-US" dirty="0" smtClean="0"/>
              <a:t> t</a:t>
            </a:r>
            <a:r>
              <a:rPr lang="en-US" dirty="0"/>
              <a:t> ≥ </a:t>
            </a:r>
            <a:r>
              <a:rPr lang="en-US" dirty="0" smtClean="0"/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Conclusions and future work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Hamming &amp; Dragonfly: Topology &amp; Routing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6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67 Elipse"/>
          <p:cNvSpPr/>
          <p:nvPr/>
        </p:nvSpPr>
        <p:spPr>
          <a:xfrm rot="13615543">
            <a:off x="3340882" y="4226885"/>
            <a:ext cx="1874932" cy="2247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Elipse"/>
          <p:cNvSpPr/>
          <p:nvPr/>
        </p:nvSpPr>
        <p:spPr>
          <a:xfrm rot="16200000">
            <a:off x="1892076" y="1731997"/>
            <a:ext cx="1808658" cy="2247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Elipse"/>
          <p:cNvSpPr/>
          <p:nvPr/>
        </p:nvSpPr>
        <p:spPr>
          <a:xfrm rot="19225803">
            <a:off x="352425" y="4286250"/>
            <a:ext cx="1897031" cy="2247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48 Conector recto"/>
          <p:cNvCxnSpPr/>
          <p:nvPr/>
        </p:nvCxnSpPr>
        <p:spPr>
          <a:xfrm flipV="1">
            <a:off x="1429214" y="3327593"/>
            <a:ext cx="913173" cy="1526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V="1">
            <a:off x="1931818" y="5297116"/>
            <a:ext cx="1729174" cy="59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1336449" y="5967644"/>
            <a:ext cx="2779066" cy="23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158719" y="3305919"/>
            <a:ext cx="996535" cy="1390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3385500" y="2479010"/>
            <a:ext cx="1658787" cy="2646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653961" y="2566199"/>
            <a:ext cx="1649079" cy="2587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653961" y="4854462"/>
            <a:ext cx="775253" cy="29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29214" y="4854462"/>
            <a:ext cx="483704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1336449" y="5464062"/>
            <a:ext cx="576469" cy="503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653961" y="5152636"/>
            <a:ext cx="682488" cy="815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3961" y="5159262"/>
            <a:ext cx="1277857" cy="221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1336449" y="4854462"/>
            <a:ext cx="92765" cy="1113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3.1 </a:t>
            </a:r>
            <a:r>
              <a:rPr lang="es-ES" dirty="0" err="1" smtClean="0"/>
              <a:t>Deadlock</a:t>
            </a:r>
            <a:r>
              <a:rPr lang="es-ES" dirty="0" smtClean="0"/>
              <a:t>-free </a:t>
            </a:r>
            <a:r>
              <a:rPr lang="es-ES" dirty="0" err="1" smtClean="0"/>
              <a:t>Minimal</a:t>
            </a:r>
            <a:r>
              <a:rPr lang="es-ES" dirty="0" smtClean="0"/>
              <a:t> routing in </a:t>
            </a:r>
            <a:r>
              <a:rPr lang="es-ES" dirty="0" err="1" smtClean="0"/>
              <a:t>dragonflies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global </a:t>
            </a:r>
            <a:r>
              <a:rPr lang="es-ES" dirty="0" err="1" smtClean="0"/>
              <a:t>trunking</a:t>
            </a:r>
            <a:r>
              <a:rPr lang="es-ES" dirty="0" smtClean="0"/>
              <a:t> t</a:t>
            </a:r>
            <a:r>
              <a:rPr lang="en-US" dirty="0"/>
              <a:t> ≥ 2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11</a:t>
            </a:fld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1197301" y="4622549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99905" y="5125187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422048" y="4920723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104536" y="5735731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Conector recto"/>
          <p:cNvCxnSpPr/>
          <p:nvPr/>
        </p:nvCxnSpPr>
        <p:spPr>
          <a:xfrm rot="15471701" flipV="1">
            <a:off x="3500627" y="5495641"/>
            <a:ext cx="775253" cy="29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3660993" y="4767142"/>
            <a:ext cx="595972" cy="529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278348" y="4767142"/>
            <a:ext cx="765939" cy="358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4115515" y="5159262"/>
            <a:ext cx="928772" cy="833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4121993" y="4767142"/>
            <a:ext cx="156355" cy="1223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3660994" y="5152636"/>
            <a:ext cx="1383293" cy="144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28 Elipse"/>
          <p:cNvSpPr/>
          <p:nvPr/>
        </p:nvSpPr>
        <p:spPr>
          <a:xfrm rot="15471701">
            <a:off x="3429080" y="5065203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 rot="15471701">
            <a:off x="4046435" y="4535229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 rot="15471701">
            <a:off x="3883602" y="5760427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 rot="15471701">
            <a:off x="4812374" y="4893274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35 Conector recto"/>
          <p:cNvCxnSpPr/>
          <p:nvPr/>
        </p:nvCxnSpPr>
        <p:spPr>
          <a:xfrm rot="7514290" flipV="1">
            <a:off x="2872976" y="2732542"/>
            <a:ext cx="775253" cy="298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7514290">
            <a:off x="2528375" y="3001119"/>
            <a:ext cx="483704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7514290" flipH="1">
            <a:off x="2054153" y="2695105"/>
            <a:ext cx="576469" cy="503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7514290" flipH="1" flipV="1">
            <a:off x="2491518" y="2115101"/>
            <a:ext cx="682488" cy="815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7514290">
            <a:off x="2239926" y="2748990"/>
            <a:ext cx="1258957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7514290" flipH="1">
            <a:off x="2684496" y="2368632"/>
            <a:ext cx="92765" cy="1113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 rot="7514290">
            <a:off x="2926806" y="3052334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lipse"/>
          <p:cNvSpPr/>
          <p:nvPr/>
        </p:nvSpPr>
        <p:spPr>
          <a:xfrm rot="7514290">
            <a:off x="2149824" y="3095678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lipse"/>
          <p:cNvSpPr/>
          <p:nvPr/>
        </p:nvSpPr>
        <p:spPr>
          <a:xfrm rot="7514290">
            <a:off x="3130573" y="2247097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lipse"/>
          <p:cNvSpPr/>
          <p:nvPr/>
        </p:nvSpPr>
        <p:spPr>
          <a:xfrm rot="7514290">
            <a:off x="2071127" y="2334286"/>
            <a:ext cx="463826" cy="4638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Marcador de contenido"/>
          <p:cNvSpPr>
            <a:spLocks noGrp="1"/>
          </p:cNvSpPr>
          <p:nvPr>
            <p:ph idx="1"/>
          </p:nvPr>
        </p:nvSpPr>
        <p:spPr>
          <a:xfrm>
            <a:off x="5200650" y="1600200"/>
            <a:ext cx="3486150" cy="5203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Link selection policy: depends on source and destination router colors</a:t>
            </a:r>
          </a:p>
          <a:p>
            <a:r>
              <a:rPr lang="en-US" dirty="0" smtClean="0"/>
              <a:t>Red to blue: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Blue to red: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 to red:</a:t>
            </a:r>
          </a:p>
          <a:p>
            <a:pPr lvl="1"/>
            <a:r>
              <a:rPr lang="en-US" dirty="0" smtClean="0"/>
              <a:t>Increasing group index: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Decreasing group index: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Blue to blue: inverse colors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1084802" y="187364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74" name="73 CuadroTexto"/>
          <p:cNvSpPr txBox="1"/>
          <p:nvPr/>
        </p:nvSpPr>
        <p:spPr>
          <a:xfrm>
            <a:off x="703929" y="23379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cxnSp>
        <p:nvCxnSpPr>
          <p:cNvPr id="76" name="75 Conector recto de flecha"/>
          <p:cNvCxnSpPr>
            <a:endCxn id="45" idx="4"/>
          </p:cNvCxnSpPr>
          <p:nvPr/>
        </p:nvCxnSpPr>
        <p:spPr>
          <a:xfrm>
            <a:off x="1802063" y="2155784"/>
            <a:ext cx="311560" cy="276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stCxn id="74" idx="3"/>
          </p:cNvCxnSpPr>
          <p:nvPr/>
        </p:nvCxnSpPr>
        <p:spPr>
          <a:xfrm>
            <a:off x="1478500" y="2522605"/>
            <a:ext cx="221405" cy="102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102 Grupo"/>
          <p:cNvGrpSpPr/>
          <p:nvPr/>
        </p:nvGrpSpPr>
        <p:grpSpPr>
          <a:xfrm>
            <a:off x="5491747" y="2802236"/>
            <a:ext cx="2903622" cy="464297"/>
            <a:chOff x="5491747" y="2337939"/>
            <a:chExt cx="2903622" cy="464297"/>
          </a:xfrm>
        </p:grpSpPr>
        <p:sp>
          <p:nvSpPr>
            <p:cNvPr id="79" name="78 Elipse"/>
            <p:cNvSpPr/>
            <p:nvPr/>
          </p:nvSpPr>
          <p:spPr>
            <a:xfrm>
              <a:off x="5491747" y="2337939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79 Elipse"/>
            <p:cNvSpPr/>
            <p:nvPr/>
          </p:nvSpPr>
          <p:spPr>
            <a:xfrm>
              <a:off x="6561221" y="2337939"/>
              <a:ext cx="748632" cy="4642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2" name="81 Conector recto"/>
            <p:cNvCxnSpPr>
              <a:endCxn id="80" idx="2"/>
            </p:cNvCxnSpPr>
            <p:nvPr/>
          </p:nvCxnSpPr>
          <p:spPr>
            <a:xfrm flipV="1">
              <a:off x="6240379" y="2570088"/>
              <a:ext cx="320842" cy="19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Elipse"/>
            <p:cNvSpPr/>
            <p:nvPr/>
          </p:nvSpPr>
          <p:spPr>
            <a:xfrm>
              <a:off x="7646737" y="2337939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7" name="86 Conector recto"/>
            <p:cNvCxnSpPr>
              <a:stCxn id="80" idx="6"/>
              <a:endCxn id="83" idx="2"/>
            </p:cNvCxnSpPr>
            <p:nvPr/>
          </p:nvCxnSpPr>
          <p:spPr>
            <a:xfrm>
              <a:off x="7309853" y="2570088"/>
              <a:ext cx="3368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103 Grupo"/>
          <p:cNvGrpSpPr/>
          <p:nvPr/>
        </p:nvGrpSpPr>
        <p:grpSpPr>
          <a:xfrm>
            <a:off x="5491747" y="3639547"/>
            <a:ext cx="2903622" cy="464297"/>
            <a:chOff x="5491747" y="3395671"/>
            <a:chExt cx="2903622" cy="464297"/>
          </a:xfrm>
        </p:grpSpPr>
        <p:sp>
          <p:nvSpPr>
            <p:cNvPr id="88" name="87 Elipse"/>
            <p:cNvSpPr/>
            <p:nvPr/>
          </p:nvSpPr>
          <p:spPr>
            <a:xfrm>
              <a:off x="5491747" y="3395671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88 Elipse"/>
            <p:cNvSpPr/>
            <p:nvPr/>
          </p:nvSpPr>
          <p:spPr>
            <a:xfrm>
              <a:off x="6561221" y="3395671"/>
              <a:ext cx="748632" cy="46429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0" name="89 Conector recto"/>
            <p:cNvCxnSpPr>
              <a:endCxn id="89" idx="2"/>
            </p:cNvCxnSpPr>
            <p:nvPr/>
          </p:nvCxnSpPr>
          <p:spPr>
            <a:xfrm flipV="1">
              <a:off x="6240379" y="3627820"/>
              <a:ext cx="320842" cy="19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90 Elipse"/>
            <p:cNvSpPr/>
            <p:nvPr/>
          </p:nvSpPr>
          <p:spPr>
            <a:xfrm>
              <a:off x="7646737" y="3395671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2" name="91 Conector recto"/>
            <p:cNvCxnSpPr>
              <a:stCxn id="89" idx="6"/>
              <a:endCxn id="91" idx="2"/>
            </p:cNvCxnSpPr>
            <p:nvPr/>
          </p:nvCxnSpPr>
          <p:spPr>
            <a:xfrm>
              <a:off x="7309853" y="3627820"/>
              <a:ext cx="3368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104 Grupo"/>
          <p:cNvGrpSpPr/>
          <p:nvPr/>
        </p:nvGrpSpPr>
        <p:grpSpPr>
          <a:xfrm>
            <a:off x="5739598" y="4752975"/>
            <a:ext cx="2903622" cy="1394148"/>
            <a:chOff x="5739598" y="4893038"/>
            <a:chExt cx="2903622" cy="1394148"/>
          </a:xfrm>
        </p:grpSpPr>
        <p:sp>
          <p:nvSpPr>
            <p:cNvPr id="93" name="92 Elipse"/>
            <p:cNvSpPr/>
            <p:nvPr/>
          </p:nvSpPr>
          <p:spPr>
            <a:xfrm>
              <a:off x="5739598" y="4893038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93 Elipse"/>
            <p:cNvSpPr/>
            <p:nvPr/>
          </p:nvSpPr>
          <p:spPr>
            <a:xfrm>
              <a:off x="6809072" y="4893038"/>
              <a:ext cx="748632" cy="4642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5" name="94 Conector recto"/>
            <p:cNvCxnSpPr>
              <a:endCxn id="94" idx="2"/>
            </p:cNvCxnSpPr>
            <p:nvPr/>
          </p:nvCxnSpPr>
          <p:spPr>
            <a:xfrm flipV="1">
              <a:off x="6488230" y="5125187"/>
              <a:ext cx="320842" cy="19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95 Elipse"/>
            <p:cNvSpPr/>
            <p:nvPr/>
          </p:nvSpPr>
          <p:spPr>
            <a:xfrm>
              <a:off x="7894588" y="4893038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96 Conector recto"/>
            <p:cNvCxnSpPr>
              <a:stCxn id="94" idx="6"/>
              <a:endCxn id="96" idx="2"/>
            </p:cNvCxnSpPr>
            <p:nvPr/>
          </p:nvCxnSpPr>
          <p:spPr>
            <a:xfrm>
              <a:off x="7557704" y="5125187"/>
              <a:ext cx="3368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97 Elipse"/>
            <p:cNvSpPr/>
            <p:nvPr/>
          </p:nvSpPr>
          <p:spPr>
            <a:xfrm>
              <a:off x="5739598" y="5822889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98 Elipse"/>
            <p:cNvSpPr/>
            <p:nvPr/>
          </p:nvSpPr>
          <p:spPr>
            <a:xfrm>
              <a:off x="6809072" y="5822889"/>
              <a:ext cx="748632" cy="46429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g</a:t>
              </a:r>
            </a:p>
          </p:txBody>
        </p:sp>
        <p:cxnSp>
          <p:nvCxnSpPr>
            <p:cNvPr id="100" name="99 Conector recto"/>
            <p:cNvCxnSpPr>
              <a:endCxn id="99" idx="2"/>
            </p:cNvCxnSpPr>
            <p:nvPr/>
          </p:nvCxnSpPr>
          <p:spPr>
            <a:xfrm flipV="1">
              <a:off x="6488230" y="6055038"/>
              <a:ext cx="320842" cy="19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100 Elipse"/>
            <p:cNvSpPr/>
            <p:nvPr/>
          </p:nvSpPr>
          <p:spPr>
            <a:xfrm>
              <a:off x="7894588" y="5822889"/>
              <a:ext cx="748632" cy="4642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l</a:t>
              </a:r>
              <a:endParaRPr lang="en-US" sz="2000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2" name="101 Conector recto"/>
            <p:cNvCxnSpPr>
              <a:stCxn id="99" idx="6"/>
              <a:endCxn id="101" idx="2"/>
            </p:cNvCxnSpPr>
            <p:nvPr/>
          </p:nvCxnSpPr>
          <p:spPr>
            <a:xfrm>
              <a:off x="7557704" y="6055038"/>
              <a:ext cx="3368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106 Forma libre"/>
          <p:cNvSpPr/>
          <p:nvPr/>
        </p:nvSpPr>
        <p:spPr>
          <a:xfrm>
            <a:off x="1828800" y="4752975"/>
            <a:ext cx="1933575" cy="460285"/>
          </a:xfrm>
          <a:custGeom>
            <a:avLst/>
            <a:gdLst>
              <a:gd name="connsiteX0" fmla="*/ 0 w 1933575"/>
              <a:gd name="connsiteY0" fmla="*/ 0 h 460285"/>
              <a:gd name="connsiteX1" fmla="*/ 352425 w 1933575"/>
              <a:gd name="connsiteY1" fmla="*/ 400050 h 460285"/>
              <a:gd name="connsiteX2" fmla="*/ 1438275 w 1933575"/>
              <a:gd name="connsiteY2" fmla="*/ 419100 h 460285"/>
              <a:gd name="connsiteX3" fmla="*/ 1933575 w 1933575"/>
              <a:gd name="connsiteY3" fmla="*/ 19050 h 46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460285">
                <a:moveTo>
                  <a:pt x="0" y="0"/>
                </a:moveTo>
                <a:cubicBezTo>
                  <a:pt x="56356" y="165100"/>
                  <a:pt x="112713" y="330200"/>
                  <a:pt x="352425" y="400050"/>
                </a:cubicBezTo>
                <a:cubicBezTo>
                  <a:pt x="592138" y="469900"/>
                  <a:pt x="1174750" y="482600"/>
                  <a:pt x="1438275" y="419100"/>
                </a:cubicBezTo>
                <a:cubicBezTo>
                  <a:pt x="1701800" y="355600"/>
                  <a:pt x="1817687" y="187325"/>
                  <a:pt x="1933575" y="190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111 Forma libre"/>
          <p:cNvSpPr/>
          <p:nvPr/>
        </p:nvSpPr>
        <p:spPr>
          <a:xfrm>
            <a:off x="2543175" y="3534877"/>
            <a:ext cx="1435580" cy="1503848"/>
          </a:xfrm>
          <a:custGeom>
            <a:avLst/>
            <a:gdLst>
              <a:gd name="connsiteX0" fmla="*/ 1209675 w 1435580"/>
              <a:gd name="connsiteY0" fmla="*/ 1503848 h 1503848"/>
              <a:gd name="connsiteX1" fmla="*/ 1409700 w 1435580"/>
              <a:gd name="connsiteY1" fmla="*/ 1113323 h 1503848"/>
              <a:gd name="connsiteX2" fmla="*/ 695325 w 1435580"/>
              <a:gd name="connsiteY2" fmla="*/ 84623 h 1503848"/>
              <a:gd name="connsiteX3" fmla="*/ 0 w 1435580"/>
              <a:gd name="connsiteY3" fmla="*/ 132248 h 150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580" h="1503848">
                <a:moveTo>
                  <a:pt x="1209675" y="1503848"/>
                </a:moveTo>
                <a:cubicBezTo>
                  <a:pt x="1352550" y="1426854"/>
                  <a:pt x="1495425" y="1349860"/>
                  <a:pt x="1409700" y="1113323"/>
                </a:cubicBezTo>
                <a:cubicBezTo>
                  <a:pt x="1323975" y="876785"/>
                  <a:pt x="930275" y="248135"/>
                  <a:pt x="695325" y="84623"/>
                </a:cubicBezTo>
                <a:cubicBezTo>
                  <a:pt x="460375" y="-78889"/>
                  <a:pt x="230187" y="26679"/>
                  <a:pt x="0" y="13224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112 Forma libre"/>
          <p:cNvSpPr/>
          <p:nvPr/>
        </p:nvSpPr>
        <p:spPr>
          <a:xfrm>
            <a:off x="1731176" y="3396289"/>
            <a:ext cx="1202524" cy="1699586"/>
          </a:xfrm>
          <a:custGeom>
            <a:avLst/>
            <a:gdLst>
              <a:gd name="connsiteX0" fmla="*/ 1202524 w 1202524"/>
              <a:gd name="connsiteY0" fmla="*/ 23186 h 1699586"/>
              <a:gd name="connsiteX1" fmla="*/ 783424 w 1202524"/>
              <a:gd name="connsiteY1" fmla="*/ 166061 h 1699586"/>
              <a:gd name="connsiteX2" fmla="*/ 40474 w 1202524"/>
              <a:gd name="connsiteY2" fmla="*/ 1261436 h 1699586"/>
              <a:gd name="connsiteX3" fmla="*/ 164299 w 1202524"/>
              <a:gd name="connsiteY3" fmla="*/ 1699586 h 169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4" h="1699586">
                <a:moveTo>
                  <a:pt x="1202524" y="23186"/>
                </a:moveTo>
                <a:cubicBezTo>
                  <a:pt x="1089811" y="-8564"/>
                  <a:pt x="977099" y="-40314"/>
                  <a:pt x="783424" y="166061"/>
                </a:cubicBezTo>
                <a:cubicBezTo>
                  <a:pt x="589749" y="372436"/>
                  <a:pt x="143662" y="1005848"/>
                  <a:pt x="40474" y="1261436"/>
                </a:cubicBezTo>
                <a:cubicBezTo>
                  <a:pt x="-62714" y="1517024"/>
                  <a:pt x="50792" y="1608305"/>
                  <a:pt x="164299" y="169958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113 Forma libre"/>
          <p:cNvSpPr/>
          <p:nvPr/>
        </p:nvSpPr>
        <p:spPr>
          <a:xfrm>
            <a:off x="3304237" y="2733675"/>
            <a:ext cx="834795" cy="2371725"/>
          </a:xfrm>
          <a:custGeom>
            <a:avLst/>
            <a:gdLst>
              <a:gd name="connsiteX0" fmla="*/ 543863 w 834795"/>
              <a:gd name="connsiteY0" fmla="*/ 2371725 h 2371725"/>
              <a:gd name="connsiteX1" fmla="*/ 791513 w 834795"/>
              <a:gd name="connsiteY1" fmla="*/ 2028825 h 2371725"/>
              <a:gd name="connsiteX2" fmla="*/ 772463 w 834795"/>
              <a:gd name="connsiteY2" fmla="*/ 1704975 h 2371725"/>
              <a:gd name="connsiteX3" fmla="*/ 181913 w 834795"/>
              <a:gd name="connsiteY3" fmla="*/ 847725 h 2371725"/>
              <a:gd name="connsiteX4" fmla="*/ 86663 w 834795"/>
              <a:gd name="connsiteY4" fmla="*/ 676275 h 2371725"/>
              <a:gd name="connsiteX5" fmla="*/ 938 w 834795"/>
              <a:gd name="connsiteY5" fmla="*/ 333375 h 2371725"/>
              <a:gd name="connsiteX6" fmla="*/ 48563 w 834795"/>
              <a:gd name="connsiteY6" fmla="*/ 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795" h="2371725">
                <a:moveTo>
                  <a:pt x="543863" y="2371725"/>
                </a:moveTo>
                <a:cubicBezTo>
                  <a:pt x="648638" y="2255837"/>
                  <a:pt x="753413" y="2139950"/>
                  <a:pt x="791513" y="2028825"/>
                </a:cubicBezTo>
                <a:cubicBezTo>
                  <a:pt x="829613" y="1917700"/>
                  <a:pt x="874063" y="1901825"/>
                  <a:pt x="772463" y="1704975"/>
                </a:cubicBezTo>
                <a:cubicBezTo>
                  <a:pt x="670863" y="1508125"/>
                  <a:pt x="296213" y="1019175"/>
                  <a:pt x="181913" y="847725"/>
                </a:cubicBezTo>
                <a:cubicBezTo>
                  <a:pt x="67613" y="676275"/>
                  <a:pt x="116825" y="762000"/>
                  <a:pt x="86663" y="676275"/>
                </a:cubicBezTo>
                <a:cubicBezTo>
                  <a:pt x="56500" y="590550"/>
                  <a:pt x="7288" y="446087"/>
                  <a:pt x="938" y="333375"/>
                </a:cubicBezTo>
                <a:cubicBezTo>
                  <a:pt x="-5412" y="220663"/>
                  <a:pt x="21575" y="110331"/>
                  <a:pt x="4856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114 CuadroTexto"/>
          <p:cNvSpPr txBox="1"/>
          <p:nvPr/>
        </p:nvSpPr>
        <p:spPr>
          <a:xfrm>
            <a:off x="1012866" y="616187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Group 1</a:t>
            </a:r>
            <a:endParaRPr lang="en-US" sz="1400" dirty="0"/>
          </a:p>
        </p:txBody>
      </p:sp>
      <p:sp>
        <p:nvSpPr>
          <p:cNvPr id="116" name="115 CuadroTexto"/>
          <p:cNvSpPr txBox="1"/>
          <p:nvPr/>
        </p:nvSpPr>
        <p:spPr>
          <a:xfrm rot="19155325">
            <a:off x="4371958" y="5793511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Group 2</a:t>
            </a:r>
            <a:endParaRPr lang="en-US" sz="1400" dirty="0"/>
          </a:p>
        </p:txBody>
      </p:sp>
      <p:sp>
        <p:nvSpPr>
          <p:cNvPr id="117" name="116 CuadroTexto"/>
          <p:cNvSpPr txBox="1"/>
          <p:nvPr/>
        </p:nvSpPr>
        <p:spPr>
          <a:xfrm>
            <a:off x="2299007" y="196986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Group 3</a:t>
            </a:r>
            <a:endParaRPr lang="en-US" sz="1400" dirty="0"/>
          </a:p>
        </p:txBody>
      </p:sp>
      <p:sp>
        <p:nvSpPr>
          <p:cNvPr id="119" name="118 Forma libre"/>
          <p:cNvSpPr/>
          <p:nvPr/>
        </p:nvSpPr>
        <p:spPr>
          <a:xfrm>
            <a:off x="883547" y="2552700"/>
            <a:ext cx="2212078" cy="2724150"/>
          </a:xfrm>
          <a:custGeom>
            <a:avLst/>
            <a:gdLst>
              <a:gd name="connsiteX0" fmla="*/ 2212078 w 2212078"/>
              <a:gd name="connsiteY0" fmla="*/ 0 h 2724150"/>
              <a:gd name="connsiteX1" fmla="*/ 1621528 w 2212078"/>
              <a:gd name="connsiteY1" fmla="*/ 47625 h 2724150"/>
              <a:gd name="connsiteX2" fmla="*/ 1373878 w 2212078"/>
              <a:gd name="connsiteY2" fmla="*/ 219075 h 2724150"/>
              <a:gd name="connsiteX3" fmla="*/ 754753 w 2212078"/>
              <a:gd name="connsiteY3" fmla="*/ 1162050 h 2724150"/>
              <a:gd name="connsiteX4" fmla="*/ 259453 w 2212078"/>
              <a:gd name="connsiteY4" fmla="*/ 1981200 h 2724150"/>
              <a:gd name="connsiteX5" fmla="*/ 2278 w 2212078"/>
              <a:gd name="connsiteY5" fmla="*/ 2352675 h 2724150"/>
              <a:gd name="connsiteX6" fmla="*/ 173728 w 2212078"/>
              <a:gd name="connsiteY6" fmla="*/ 2609850 h 2724150"/>
              <a:gd name="connsiteX7" fmla="*/ 802378 w 2212078"/>
              <a:gd name="connsiteY7" fmla="*/ 272415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078" h="2724150">
                <a:moveTo>
                  <a:pt x="2212078" y="0"/>
                </a:moveTo>
                <a:cubicBezTo>
                  <a:pt x="1986653" y="5556"/>
                  <a:pt x="1761228" y="11113"/>
                  <a:pt x="1621528" y="47625"/>
                </a:cubicBezTo>
                <a:cubicBezTo>
                  <a:pt x="1481828" y="84137"/>
                  <a:pt x="1518340" y="33338"/>
                  <a:pt x="1373878" y="219075"/>
                </a:cubicBezTo>
                <a:cubicBezTo>
                  <a:pt x="1229416" y="404812"/>
                  <a:pt x="940490" y="868363"/>
                  <a:pt x="754753" y="1162050"/>
                </a:cubicBezTo>
                <a:cubicBezTo>
                  <a:pt x="569015" y="1455738"/>
                  <a:pt x="384865" y="1782763"/>
                  <a:pt x="259453" y="1981200"/>
                </a:cubicBezTo>
                <a:cubicBezTo>
                  <a:pt x="134041" y="2179637"/>
                  <a:pt x="16565" y="2247900"/>
                  <a:pt x="2278" y="2352675"/>
                </a:cubicBezTo>
                <a:cubicBezTo>
                  <a:pt x="-12009" y="2457450"/>
                  <a:pt x="40378" y="2547938"/>
                  <a:pt x="173728" y="2609850"/>
                </a:cubicBezTo>
                <a:cubicBezTo>
                  <a:pt x="307078" y="2671762"/>
                  <a:pt x="554728" y="2697956"/>
                  <a:pt x="802378" y="272415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121 Forma libre"/>
          <p:cNvSpPr/>
          <p:nvPr/>
        </p:nvSpPr>
        <p:spPr>
          <a:xfrm>
            <a:off x="901697" y="2772322"/>
            <a:ext cx="2003428" cy="2533103"/>
          </a:xfrm>
          <a:custGeom>
            <a:avLst/>
            <a:gdLst>
              <a:gd name="connsiteX0" fmla="*/ 2003428 w 2003428"/>
              <a:gd name="connsiteY0" fmla="*/ 370928 h 2533103"/>
              <a:gd name="connsiteX1" fmla="*/ 1641478 w 2003428"/>
              <a:gd name="connsiteY1" fmla="*/ 47078 h 2533103"/>
              <a:gd name="connsiteX2" fmla="*/ 1336678 w 2003428"/>
              <a:gd name="connsiteY2" fmla="*/ 132803 h 2533103"/>
              <a:gd name="connsiteX3" fmla="*/ 574678 w 2003428"/>
              <a:gd name="connsiteY3" fmla="*/ 1247228 h 2533103"/>
              <a:gd name="connsiteX4" fmla="*/ 60328 w 2003428"/>
              <a:gd name="connsiteY4" fmla="*/ 1999703 h 2533103"/>
              <a:gd name="connsiteX5" fmla="*/ 88903 w 2003428"/>
              <a:gd name="connsiteY5" fmla="*/ 2371178 h 2533103"/>
              <a:gd name="connsiteX6" fmla="*/ 765178 w 2003428"/>
              <a:gd name="connsiteY6" fmla="*/ 2533103 h 253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428" h="2533103">
                <a:moveTo>
                  <a:pt x="2003428" y="370928"/>
                </a:moveTo>
                <a:cubicBezTo>
                  <a:pt x="1878015" y="228846"/>
                  <a:pt x="1752603" y="86765"/>
                  <a:pt x="1641478" y="47078"/>
                </a:cubicBezTo>
                <a:cubicBezTo>
                  <a:pt x="1530353" y="7391"/>
                  <a:pt x="1514478" y="-67222"/>
                  <a:pt x="1336678" y="132803"/>
                </a:cubicBezTo>
                <a:cubicBezTo>
                  <a:pt x="1158878" y="332828"/>
                  <a:pt x="574678" y="1247228"/>
                  <a:pt x="574678" y="1247228"/>
                </a:cubicBezTo>
                <a:cubicBezTo>
                  <a:pt x="361953" y="1558378"/>
                  <a:pt x="141290" y="1812378"/>
                  <a:pt x="60328" y="1999703"/>
                </a:cubicBezTo>
                <a:cubicBezTo>
                  <a:pt x="-20634" y="2187028"/>
                  <a:pt x="-28572" y="2282278"/>
                  <a:pt x="88903" y="2371178"/>
                </a:cubicBezTo>
                <a:cubicBezTo>
                  <a:pt x="206378" y="2460078"/>
                  <a:pt x="485778" y="2496590"/>
                  <a:pt x="765178" y="253310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68 Marcador de contenido"/>
          <p:cNvSpPr txBox="1">
            <a:spLocks/>
          </p:cNvSpPr>
          <p:nvPr/>
        </p:nvSpPr>
        <p:spPr>
          <a:xfrm>
            <a:off x="5402809" y="1600200"/>
            <a:ext cx="3486150" cy="5203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Dragonflies have cycles, which can block the network</a:t>
            </a:r>
          </a:p>
          <a:p>
            <a:r>
              <a:rPr lang="en-US" dirty="0" smtClean="0"/>
              <a:t>Graph </a:t>
            </a:r>
            <a:r>
              <a:rPr lang="en-US" dirty="0" err="1" smtClean="0"/>
              <a:t>colorig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Color each router using two colors (red/blue)</a:t>
            </a:r>
          </a:p>
          <a:p>
            <a:pPr lvl="1"/>
            <a:r>
              <a:rPr lang="en-US" dirty="0" smtClean="0"/>
              <a:t>Use a global arrangement which only connects routers of the same color</a:t>
            </a:r>
          </a:p>
          <a:p>
            <a:pPr lvl="2"/>
            <a:r>
              <a:rPr lang="en-US" dirty="0" smtClean="0"/>
              <a:t>Hamming subgraph</a:t>
            </a:r>
          </a:p>
          <a:p>
            <a:pPr lvl="2"/>
            <a:r>
              <a:rPr lang="en-US" dirty="0" err="1" smtClean="0"/>
              <a:t>Palmtree</a:t>
            </a:r>
            <a:endParaRPr lang="en-US" dirty="0" smtClean="0"/>
          </a:p>
          <a:p>
            <a:pPr lvl="1"/>
            <a:r>
              <a:rPr lang="en-US" dirty="0" smtClean="0"/>
              <a:t>Color global links accordingly</a:t>
            </a:r>
          </a:p>
          <a:p>
            <a:pPr lvl="1"/>
            <a:r>
              <a:rPr lang="en-US" dirty="0" smtClean="0"/>
              <a:t>Restrict paths to guarantee cycle avoidance</a:t>
            </a:r>
          </a:p>
        </p:txBody>
      </p:sp>
    </p:spTree>
    <p:extLst>
      <p:ext uri="{BB962C8B-B14F-4D97-AF65-F5344CB8AC3E}">
        <p14:creationId xmlns:p14="http://schemas.microsoft.com/office/powerpoint/2010/main" val="26797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107" grpId="0" animBg="1"/>
      <p:bldP spid="107" grpId="1" animBg="1"/>
      <p:bldP spid="107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4" grpId="0" animBg="1"/>
      <p:bldP spid="114" grpId="1" animBg="1"/>
      <p:bldP spid="119" grpId="0" animBg="1"/>
      <p:bldP spid="119" grpId="1" animBg="1"/>
      <p:bldP spid="122" grpId="0" animBg="1"/>
      <p:bldP spid="84" grpId="0" uiExpand="1" build="p"/>
      <p:bldP spid="84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3.1 </a:t>
            </a:r>
            <a:r>
              <a:rPr lang="es-ES" dirty="0" err="1"/>
              <a:t>Deadlock</a:t>
            </a:r>
            <a:r>
              <a:rPr lang="es-ES" dirty="0"/>
              <a:t>-free </a:t>
            </a:r>
            <a:r>
              <a:rPr lang="es-ES" dirty="0" err="1" smtClean="0"/>
              <a:t>Nonminimal</a:t>
            </a:r>
            <a:r>
              <a:rPr lang="es-ES" dirty="0" smtClean="0"/>
              <a:t> </a:t>
            </a:r>
            <a:r>
              <a:rPr lang="es-ES" dirty="0"/>
              <a:t>routing in </a:t>
            </a:r>
            <a:r>
              <a:rPr lang="es-ES" dirty="0" err="1"/>
              <a:t>dragonflies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global </a:t>
            </a:r>
            <a:r>
              <a:rPr lang="es-ES" dirty="0" err="1"/>
              <a:t>trunking</a:t>
            </a:r>
            <a:r>
              <a:rPr lang="es-ES" dirty="0"/>
              <a:t> t</a:t>
            </a:r>
            <a:r>
              <a:rPr lang="en-US" dirty="0"/>
              <a:t> ≥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12</a:t>
            </a:fld>
            <a:endParaRPr lang="es-ES"/>
          </a:p>
        </p:txBody>
      </p:sp>
      <p:sp>
        <p:nvSpPr>
          <p:cNvPr id="65" name="6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Non-minimal (Valiant) paths go to an intermediate router to balance traffic</a:t>
            </a:r>
          </a:p>
          <a:p>
            <a:r>
              <a:rPr lang="en-US" b="1" dirty="0" smtClean="0"/>
              <a:t>Proposed mechanism without virtual channels: </a:t>
            </a:r>
          </a:p>
          <a:p>
            <a:pPr lvl="1"/>
            <a:r>
              <a:rPr lang="en-US" dirty="0" smtClean="0"/>
              <a:t>Assign to each router a </a:t>
            </a:r>
            <a:r>
              <a:rPr lang="en-US" b="1" dirty="0" smtClean="0"/>
              <a:t>color</a:t>
            </a:r>
            <a:r>
              <a:rPr lang="en-US" dirty="0" smtClean="0"/>
              <a:t> (red/blue) and </a:t>
            </a:r>
            <a:r>
              <a:rPr lang="en-US" b="1" dirty="0" smtClean="0"/>
              <a:t>parity</a:t>
            </a:r>
            <a:r>
              <a:rPr lang="en-US" dirty="0" smtClean="0"/>
              <a:t> (0/1): </a:t>
            </a:r>
            <a:r>
              <a:rPr lang="en-US" b="1" dirty="0" smtClean="0"/>
              <a:t>4 combinations</a:t>
            </a:r>
          </a:p>
          <a:p>
            <a:pPr lvl="1"/>
            <a:r>
              <a:rPr lang="en-US" dirty="0" smtClean="0"/>
              <a:t>Use a global connectivity pattern which </a:t>
            </a:r>
            <a:r>
              <a:rPr lang="en-US" dirty="0"/>
              <a:t>only </a:t>
            </a:r>
            <a:r>
              <a:rPr lang="en-US" b="1" dirty="0"/>
              <a:t>connects routers </a:t>
            </a:r>
            <a:r>
              <a:rPr lang="en-US" b="1" dirty="0" smtClean="0"/>
              <a:t>with the same color and parity </a:t>
            </a:r>
            <a:r>
              <a:rPr lang="en-US" dirty="0" smtClean="0"/>
              <a:t>(requires </a:t>
            </a:r>
            <a:r>
              <a:rPr lang="en-US" dirty="0" err="1" smtClean="0"/>
              <a:t>trunking</a:t>
            </a:r>
            <a:r>
              <a:rPr lang="en-US" dirty="0"/>
              <a:t> t≥ </a:t>
            </a:r>
            <a:r>
              <a:rPr lang="en-US" dirty="0" smtClean="0"/>
              <a:t>4)</a:t>
            </a:r>
          </a:p>
          <a:p>
            <a:pPr lvl="1"/>
            <a:r>
              <a:rPr lang="en-US" dirty="0" smtClean="0"/>
              <a:t>Label global links according to {color}: 2 types of global links.</a:t>
            </a:r>
          </a:p>
          <a:p>
            <a:pPr lvl="1"/>
            <a:r>
              <a:rPr lang="en-US" dirty="0" smtClean="0"/>
              <a:t>Label local links according to {source color, </a:t>
            </a:r>
            <a:r>
              <a:rPr lang="en-US" dirty="0" err="1" smtClean="0"/>
              <a:t>dest</a:t>
            </a:r>
            <a:r>
              <a:rPr lang="en-US" dirty="0" smtClean="0"/>
              <a:t>. color, parity change}: 8 types of local links.</a:t>
            </a:r>
          </a:p>
          <a:p>
            <a:pPr lvl="1"/>
            <a:r>
              <a:rPr lang="en-US" b="1" dirty="0" smtClean="0"/>
              <a:t>Provide an ordering of links </a:t>
            </a:r>
            <a:r>
              <a:rPr lang="en-US" dirty="0" smtClean="0"/>
              <a:t>for all the possible paths: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selection of the specific path </a:t>
            </a:r>
            <a:r>
              <a:rPr lang="en-US" dirty="0" smtClean="0"/>
              <a:t>depends on:</a:t>
            </a:r>
          </a:p>
          <a:p>
            <a:pPr lvl="1"/>
            <a:r>
              <a:rPr lang="en-US" dirty="0" smtClean="0"/>
              <a:t>Color of source router (up: red, bottom: blue)</a:t>
            </a:r>
          </a:p>
          <a:p>
            <a:pPr lvl="1"/>
            <a:r>
              <a:rPr lang="en-US" dirty="0" smtClean="0"/>
              <a:t>Color of destination </a:t>
            </a:r>
            <a:r>
              <a:rPr lang="en-US" dirty="0"/>
              <a:t>router (up: red, bottom: blue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Respective parity of source and destination router (up: no parity change, down: parity change)</a:t>
            </a:r>
          </a:p>
          <a:p>
            <a:r>
              <a:rPr lang="en-US" b="1" dirty="0" smtClean="0"/>
              <a:t>Adaptive routing </a:t>
            </a:r>
            <a:r>
              <a:rPr lang="en-US" dirty="0"/>
              <a:t>(Minimal/Valiant) </a:t>
            </a:r>
            <a:r>
              <a:rPr lang="en-US" dirty="0" smtClean="0"/>
              <a:t>can be implemented with this mechanism</a:t>
            </a:r>
          </a:p>
          <a:p>
            <a:pPr lvl="1"/>
            <a:r>
              <a:rPr lang="en-US" dirty="0" smtClean="0"/>
              <a:t>Minimal: First or second half depending on color and parity of source and destination routers</a:t>
            </a: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2347635" y="3972640"/>
            <a:ext cx="748632" cy="464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g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31 Conector recto de flecha"/>
          <p:cNvCxnSpPr>
            <a:stCxn id="20" idx="6"/>
            <a:endCxn id="21" idx="1"/>
          </p:cNvCxnSpPr>
          <p:nvPr/>
        </p:nvCxnSpPr>
        <p:spPr>
          <a:xfrm>
            <a:off x="1914966" y="3786591"/>
            <a:ext cx="542304" cy="25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0" idx="6"/>
            <a:endCxn id="21" idx="3"/>
          </p:cNvCxnSpPr>
          <p:nvPr/>
        </p:nvCxnSpPr>
        <p:spPr>
          <a:xfrm flipV="1">
            <a:off x="1923154" y="4368942"/>
            <a:ext cx="534116" cy="251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>
            <a:off x="3579034" y="3554442"/>
            <a:ext cx="748632" cy="464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+1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flipV="1">
            <a:off x="3089443" y="3886295"/>
            <a:ext cx="534116" cy="251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3579034" y="4388032"/>
            <a:ext cx="748632" cy="46429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0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3050378" y="4316739"/>
            <a:ext cx="542304" cy="25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Elipse"/>
          <p:cNvSpPr/>
          <p:nvPr/>
        </p:nvSpPr>
        <p:spPr>
          <a:xfrm>
            <a:off x="4655025" y="4389746"/>
            <a:ext cx="748632" cy="46429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+1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47 Conector recto de flecha"/>
          <p:cNvCxnSpPr>
            <a:stCxn id="44" idx="6"/>
            <a:endCxn id="47" idx="2"/>
          </p:cNvCxnSpPr>
          <p:nvPr/>
        </p:nvCxnSpPr>
        <p:spPr>
          <a:xfrm>
            <a:off x="4327666" y="4620181"/>
            <a:ext cx="327359" cy="1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Elipse"/>
          <p:cNvSpPr/>
          <p:nvPr/>
        </p:nvSpPr>
        <p:spPr>
          <a:xfrm>
            <a:off x="4655025" y="3554441"/>
            <a:ext cx="748632" cy="46429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+1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54 Conector recto de flecha"/>
          <p:cNvCxnSpPr/>
          <p:nvPr/>
        </p:nvCxnSpPr>
        <p:spPr>
          <a:xfrm>
            <a:off x="4327666" y="3786591"/>
            <a:ext cx="327359" cy="1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Elipse"/>
          <p:cNvSpPr/>
          <p:nvPr/>
        </p:nvSpPr>
        <p:spPr>
          <a:xfrm>
            <a:off x="5826392" y="3970970"/>
            <a:ext cx="748632" cy="46429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g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57 Conector recto de flecha"/>
          <p:cNvCxnSpPr/>
          <p:nvPr/>
        </p:nvCxnSpPr>
        <p:spPr>
          <a:xfrm>
            <a:off x="5395469" y="3786591"/>
            <a:ext cx="542304" cy="25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5403657" y="4368942"/>
            <a:ext cx="534116" cy="251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flipV="1">
            <a:off x="6569635" y="3886295"/>
            <a:ext cx="534116" cy="251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6530570" y="4316739"/>
            <a:ext cx="542304" cy="25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128789" y="3881706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router</a:t>
            </a:r>
            <a:br>
              <a:rPr lang="en-US" dirty="0" smtClean="0"/>
            </a:br>
            <a:r>
              <a:rPr lang="en-US" dirty="0" smtClean="0"/>
              <a:t>color</a:t>
            </a:r>
            <a:endParaRPr lang="en-US" dirty="0"/>
          </a:p>
        </p:txBody>
      </p:sp>
      <p:cxnSp>
        <p:nvCxnSpPr>
          <p:cNvPr id="68" name="67 Conector recto de flecha"/>
          <p:cNvCxnSpPr/>
          <p:nvPr/>
        </p:nvCxnSpPr>
        <p:spPr>
          <a:xfrm flipV="1">
            <a:off x="782059" y="3786591"/>
            <a:ext cx="354965" cy="1936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782059" y="4494561"/>
            <a:ext cx="363153" cy="1256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174522" y="4388032"/>
            <a:ext cx="748632" cy="46429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0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166334" y="3554442"/>
            <a:ext cx="748632" cy="464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 smtClean="0">
                <a:solidFill>
                  <a:sysClr val="windowText" lastClr="000000"/>
                </a:solidFill>
              </a:rPr>
              <a:t>0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8049298" y="3873653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Destinat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router</a:t>
            </a:r>
            <a:br>
              <a:rPr lang="en-US" dirty="0" smtClean="0"/>
            </a:br>
            <a:r>
              <a:rPr lang="en-US" dirty="0" smtClean="0"/>
              <a:t>color</a:t>
            </a:r>
            <a:endParaRPr lang="en-US" dirty="0"/>
          </a:p>
        </p:txBody>
      </p:sp>
      <p:cxnSp>
        <p:nvCxnSpPr>
          <p:cNvPr id="33" name="32 Conector recto de flecha"/>
          <p:cNvCxnSpPr/>
          <p:nvPr/>
        </p:nvCxnSpPr>
        <p:spPr>
          <a:xfrm flipH="1" flipV="1">
            <a:off x="7843030" y="3752199"/>
            <a:ext cx="354965" cy="1936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7843030" y="4460169"/>
            <a:ext cx="363153" cy="1256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941429" y="3309871"/>
            <a:ext cx="1193173" cy="1790163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6836955" y="3309871"/>
            <a:ext cx="1193173" cy="1790163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Elipse"/>
          <p:cNvSpPr/>
          <p:nvPr/>
        </p:nvSpPr>
        <p:spPr>
          <a:xfrm>
            <a:off x="7059226" y="3554442"/>
            <a:ext cx="748632" cy="46429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>
                <a:solidFill>
                  <a:sysClr val="windowText" lastClr="000000"/>
                </a:solidFill>
              </a:rPr>
              <a:t>+1</a:t>
            </a:r>
          </a:p>
        </p:txBody>
      </p:sp>
      <p:sp>
        <p:nvSpPr>
          <p:cNvPr id="63" name="62 Elipse"/>
          <p:cNvSpPr/>
          <p:nvPr/>
        </p:nvSpPr>
        <p:spPr>
          <a:xfrm>
            <a:off x="7059226" y="4388032"/>
            <a:ext cx="748632" cy="46429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l</a:t>
            </a:r>
            <a:r>
              <a:rPr lang="en-US" sz="2400" baseline="-25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7" name="36 Elipse"/>
          <p:cNvSpPr/>
          <p:nvPr/>
        </p:nvSpPr>
        <p:spPr>
          <a:xfrm rot="5400000">
            <a:off x="4087052" y="2655399"/>
            <a:ext cx="800400" cy="223813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 rot="5400000">
            <a:off x="4087052" y="3507316"/>
            <a:ext cx="800400" cy="223813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CuadroTexto"/>
          <p:cNvSpPr txBox="1"/>
          <p:nvPr/>
        </p:nvSpPr>
        <p:spPr>
          <a:xfrm>
            <a:off x="5473795" y="318992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parity</a:t>
            </a:r>
            <a:br>
              <a:rPr lang="en-US" sz="1400" dirty="0" smtClean="0"/>
            </a:br>
            <a:r>
              <a:rPr lang="en-US" sz="1400" dirty="0" smtClean="0"/>
              <a:t>change</a:t>
            </a:r>
            <a:endParaRPr lang="en-U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546982" y="4570783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Parity</a:t>
            </a:r>
            <a:br>
              <a:rPr lang="en-US" sz="1400" dirty="0" smtClean="0"/>
            </a:br>
            <a:r>
              <a:rPr lang="en-US" sz="1400" dirty="0" smtClean="0"/>
              <a:t>change</a:t>
            </a:r>
            <a:endParaRPr lang="en-US" sz="1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4487252" y="3388249"/>
            <a:ext cx="0" cy="17167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300" fill="hold"/>
                                        <p:tgtEl>
                                          <p:spTgt spid="6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300" fill="hold"/>
                                        <p:tgtEl>
                                          <p:spTgt spid="6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44" grpId="0" animBg="1"/>
      <p:bldP spid="47" grpId="0" animBg="1"/>
      <p:bldP spid="52" grpId="0" animBg="1"/>
      <p:bldP spid="57" grpId="0" animBg="1"/>
      <p:bldP spid="66" grpId="0"/>
      <p:bldP spid="10" grpId="0" animBg="1"/>
      <p:bldP spid="10" grpId="1" animBg="1"/>
      <p:bldP spid="20" grpId="0" animBg="1"/>
      <p:bldP spid="20" grpId="1" animBg="1"/>
      <p:bldP spid="31" grpId="0"/>
      <p:bldP spid="7" grpId="0" animBg="1"/>
      <p:bldP spid="7" grpId="1" animBg="1"/>
      <p:bldP spid="36" grpId="0" animBg="1"/>
      <p:bldP spid="36" grpId="1" animBg="1"/>
      <p:bldP spid="61" grpId="0" animBg="1"/>
      <p:bldP spid="61" grpId="1" animBg="1"/>
      <p:bldP spid="63" grpId="0" animBg="1"/>
      <p:bldP spid="63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Topological characterization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Deadlock-free routing in dragonflies based on path restrictions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Hamming &amp; Dragonfly: Topology &amp; Routing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Evaluation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FSIN simulator [8] modified to model dragonflies with variable latencies and </a:t>
            </a:r>
            <a:r>
              <a:rPr lang="en-US" dirty="0" err="1" smtClean="0"/>
              <a:t>trunking</a:t>
            </a:r>
            <a:r>
              <a:rPr lang="en-US" dirty="0"/>
              <a:t> </a:t>
            </a:r>
            <a:r>
              <a:rPr lang="en-US" dirty="0" smtClean="0"/>
              <a:t>t=4.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Uniform and adversarial traffic</a:t>
            </a:r>
            <a:endParaRPr lang="en-US" dirty="0"/>
          </a:p>
          <a:p>
            <a:r>
              <a:rPr lang="en-US" dirty="0" smtClean="0"/>
              <a:t>Routing mechanisms:</a:t>
            </a:r>
          </a:p>
          <a:p>
            <a:pPr lvl="1"/>
            <a:r>
              <a:rPr lang="en-US" dirty="0" smtClean="0"/>
              <a:t>Oblivious-VCs: Minimum, Valiant</a:t>
            </a:r>
          </a:p>
          <a:p>
            <a:pPr lvl="1"/>
            <a:r>
              <a:rPr lang="en-US" dirty="0" smtClean="0"/>
              <a:t>Adaptive-VCs: In-transit adaptive OLM [9]</a:t>
            </a:r>
          </a:p>
          <a:p>
            <a:pPr lvl="1"/>
            <a:r>
              <a:rPr lang="en-US" dirty="0" smtClean="0"/>
              <a:t>Color-based: 2-color, 4-color oblivious, 4-color adaptive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14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300"/>
            <a:ext cx="9144000" cy="1809399"/>
          </a:xfrm>
          <a:prstGeom prst="rect">
            <a:avLst/>
          </a:prstGeom>
        </p:spPr>
      </p:pic>
      <p:sp>
        <p:nvSpPr>
          <p:cNvPr id="8" name="33 CuadroTexto"/>
          <p:cNvSpPr txBox="1"/>
          <p:nvPr/>
        </p:nvSpPr>
        <p:spPr>
          <a:xfrm>
            <a:off x="203388" y="6360079"/>
            <a:ext cx="856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[8] </a:t>
            </a:r>
            <a:r>
              <a:rPr lang="en-US" sz="1200" dirty="0" err="1" smtClean="0"/>
              <a:t>Ridruejo</a:t>
            </a:r>
            <a:r>
              <a:rPr lang="en-US" sz="1200" dirty="0" smtClean="0"/>
              <a:t> and Miguel-</a:t>
            </a:r>
            <a:r>
              <a:rPr lang="en-US" sz="1200" dirty="0" err="1" smtClean="0"/>
              <a:t>Alonso.”INSEE</a:t>
            </a:r>
            <a:r>
              <a:rPr lang="en-US" sz="1200" dirty="0"/>
              <a:t>: An Interconnection Network </a:t>
            </a:r>
            <a:r>
              <a:rPr lang="en-US" sz="1200" dirty="0" smtClean="0"/>
              <a:t>Simulation and </a:t>
            </a:r>
            <a:r>
              <a:rPr lang="en-US" sz="1200" dirty="0"/>
              <a:t>Evaluation Environment. </a:t>
            </a:r>
            <a:r>
              <a:rPr lang="en-US" sz="1200" dirty="0" smtClean="0"/>
              <a:t>Euro-Par</a:t>
            </a:r>
            <a:r>
              <a:rPr lang="nl-NL" sz="1200" dirty="0" smtClean="0"/>
              <a:t>’05.</a:t>
            </a:r>
          </a:p>
          <a:p>
            <a:r>
              <a:rPr lang="en-US" sz="1200" dirty="0" smtClean="0"/>
              <a:t>[9</a:t>
            </a:r>
            <a:r>
              <a:rPr lang="en-US" sz="1200" dirty="0"/>
              <a:t>] </a:t>
            </a:r>
            <a:r>
              <a:rPr lang="it-IT" sz="1200" dirty="0"/>
              <a:t>García </a:t>
            </a:r>
            <a:r>
              <a:rPr lang="en-US" sz="1200" i="1" dirty="0"/>
              <a:t>et al</a:t>
            </a:r>
            <a:r>
              <a:rPr lang="en-US" sz="1200" dirty="0"/>
              <a:t>, “Efficient Routing Mechanisms for Dragonfly networks”, ICPP’13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511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enrique\Dropbox\Investigación\2015 - TACO - Topological Characterization of Hamming and Dragonfly Networks\Talk\Figures\Latency-uni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56" y="2516769"/>
            <a:ext cx="6369188" cy="3948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enrique\Dropbox\Investigación\2015 - TACO - Topological Characterization of Hamming and Dragonfly Networks\Talk\Figures\Throughput-uni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56" y="2516769"/>
            <a:ext cx="6222314" cy="39818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smtClean="0"/>
              <a:t>Evaluation – Random Uniform traffic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15</a:t>
            </a:fld>
            <a:endParaRPr lang="es-ES"/>
          </a:p>
        </p:txBody>
      </p:sp>
      <p:pic>
        <p:nvPicPr>
          <p:cNvPr id="10243" name="Picture 3" descr="C:\Users\enrique\Dropbox\Investigación\2015 - TACO - Topological Characterization of Hamming and Dragonfly Networks\Talk\Figures\Throughput-lat-legend-unif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49" y="1549758"/>
            <a:ext cx="6667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8085E-6 L -0.2724 -0.000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7872E-6 L 0.23177 2.97872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331" y="2516769"/>
            <a:ext cx="6179637" cy="3948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121" y="2516769"/>
            <a:ext cx="6159183" cy="39818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smtClean="0"/>
              <a:t>Evaluation – Adversarial traffic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16</a:t>
            </a:fld>
            <a:endParaRPr lang="es-ES"/>
          </a:p>
        </p:txBody>
      </p:sp>
      <p:pic>
        <p:nvPicPr>
          <p:cNvPr id="10242" name="Picture 2" descr="C:\Users\enrique\Dropbox\Investigación\2015 - TACO - Topological Characterization of Hamming and Dragonfly Networks\Talk\Figures\Throughput-lat-legend-adversar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19" y="1455738"/>
            <a:ext cx="496252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8085E-6 L -0.2724 -0.000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7872E-6 L 0.23177 2.97872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Evaluation – Number of VCs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17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5" y="1358151"/>
            <a:ext cx="7540336" cy="5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Topological characterization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Deadlock-free routing in dragonflies based on path restrictions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Conclusions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Hamming &amp; Dragonfly: Topology &amp; Routing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Conclusions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provided a topological characterization of Hamming and Dragonfly topologies.</a:t>
            </a:r>
          </a:p>
          <a:p>
            <a:pPr lvl="1"/>
            <a:r>
              <a:rPr lang="en-US" dirty="0" smtClean="0"/>
              <a:t>With </a:t>
            </a:r>
            <a:r>
              <a:rPr lang="en-US" b="1" i="1" dirty="0" err="1" smtClean="0"/>
              <a:t>trunking</a:t>
            </a:r>
            <a:r>
              <a:rPr lang="en-US" b="1" dirty="0" smtClean="0"/>
              <a:t>, they are both part of the same family.</a:t>
            </a:r>
          </a:p>
          <a:p>
            <a:r>
              <a:rPr lang="en-US" b="1" dirty="0" smtClean="0"/>
              <a:t>Global link arrangements </a:t>
            </a:r>
            <a:r>
              <a:rPr lang="en-US" dirty="0" smtClean="0"/>
              <a:t>are not significant for performance, but a careful selection allows for new deadlock avoidance mechanisms.</a:t>
            </a:r>
          </a:p>
          <a:p>
            <a:r>
              <a:rPr lang="en-US" b="1" dirty="0" smtClean="0"/>
              <a:t>Deadlock-avoidance mechanism without virtual channels </a:t>
            </a:r>
            <a:r>
              <a:rPr lang="en-US" dirty="0" smtClean="0"/>
              <a:t>has been developed for Dragonflies with </a:t>
            </a:r>
            <a:r>
              <a:rPr lang="en-US" dirty="0" err="1" smtClean="0"/>
              <a:t>trunking</a:t>
            </a:r>
            <a:endParaRPr lang="en-US" dirty="0" smtClean="0"/>
          </a:p>
          <a:p>
            <a:pPr lvl="1"/>
            <a:r>
              <a:rPr lang="en-US" dirty="0" smtClean="0"/>
              <a:t>Supports minimal, Valiant and adaptive routing using </a:t>
            </a:r>
            <a:r>
              <a:rPr lang="en-US" dirty="0" err="1" smtClean="0"/>
              <a:t>trunking</a:t>
            </a:r>
            <a:r>
              <a:rPr lang="en-US" dirty="0" smtClean="0"/>
              <a:t> t≥4.</a:t>
            </a:r>
          </a:p>
          <a:p>
            <a:pPr lvl="1"/>
            <a:r>
              <a:rPr lang="en-US" dirty="0" smtClean="0"/>
              <a:t>Competitive performance against VC-based with similar number of VCs, and permits implementations with lower cost.</a:t>
            </a:r>
          </a:p>
          <a:p>
            <a:r>
              <a:rPr lang="en-US" dirty="0" smtClean="0"/>
              <a:t>We believe it could be </a:t>
            </a:r>
            <a:r>
              <a:rPr lang="en-US" b="1" dirty="0" smtClean="0"/>
              <a:t>especially useful for larger topologies </a:t>
            </a:r>
            <a:r>
              <a:rPr lang="en-US" dirty="0" smtClean="0"/>
              <a:t>with larger number of hops (3-level dragonflies) or those cases in which </a:t>
            </a:r>
            <a:r>
              <a:rPr lang="en-US" b="1" dirty="0" smtClean="0"/>
              <a:t>low router area </a:t>
            </a:r>
            <a:r>
              <a:rPr lang="en-US" dirty="0" smtClean="0"/>
              <a:t>is critical (on-chip fabric routers)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3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Topological characterization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Deadlock-free routing in dragonflies based on path restrictions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Hamming &amp; Dragonfly: Topology &amp; Routing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Topological Characterization of Hamming and Dragonfly Networks and its Implications on Routing 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Cristóbal Camarero			    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support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Ramón </a:t>
            </a:r>
            <a:r>
              <a:rPr lang="es-ES" dirty="0" err="1" smtClean="0">
                <a:solidFill>
                  <a:schemeClr val="tx1"/>
                </a:solidFill>
              </a:rPr>
              <a:t>Beivide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10</a:t>
            </a:r>
            <a:r>
              <a:rPr lang="es-ES" baseline="30000" dirty="0" smtClean="0">
                <a:solidFill>
                  <a:schemeClr val="tx1"/>
                </a:solidFill>
              </a:rPr>
              <a:t>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HiPEAC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Conference</a:t>
            </a:r>
            <a:r>
              <a:rPr lang="es-ES" dirty="0" smtClean="0">
                <a:solidFill>
                  <a:schemeClr val="tx1"/>
                </a:solidFill>
              </a:rPr>
              <a:t> – </a:t>
            </a:r>
            <a:r>
              <a:rPr lang="es-ES" dirty="0" err="1" smtClean="0">
                <a:solidFill>
                  <a:schemeClr val="tx1"/>
                </a:solidFill>
              </a:rPr>
              <a:t>Amsterdam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January</a:t>
            </a:r>
            <a:r>
              <a:rPr lang="es-ES" dirty="0" smtClean="0">
                <a:solidFill>
                  <a:schemeClr val="tx1"/>
                </a:solidFill>
              </a:rPr>
              <a:t> 2015.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8292" y="3669793"/>
            <a:ext cx="1317571" cy="13213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6" name="Picture 2" descr="IBM international recognition (1972-  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737" y="4126518"/>
            <a:ext cx="1399799" cy="86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11" y="4131348"/>
            <a:ext cx="1751117" cy="8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</a:t>
            </a:r>
            <a:r>
              <a:rPr lang="es-ES" dirty="0" err="1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60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Large radix routers </a:t>
            </a:r>
            <a:r>
              <a:rPr lang="en-US" dirty="0" smtClean="0"/>
              <a:t>[1] are cost-efficient alternatives for today’s HPC and Datacenter systems.</a:t>
            </a:r>
          </a:p>
          <a:p>
            <a:r>
              <a:rPr lang="en-US" dirty="0" smtClean="0"/>
              <a:t>Several networks have been proposed to exploit these routers</a:t>
            </a:r>
          </a:p>
          <a:p>
            <a:pPr lvl="1"/>
            <a:r>
              <a:rPr lang="en-US" b="1" dirty="0" smtClean="0"/>
              <a:t>Hamming-graph-</a:t>
            </a:r>
            <a:r>
              <a:rPr lang="en-US" dirty="0" smtClean="0"/>
              <a:t>based networks: Flattened butterflies [2], HyperX [3], …</a:t>
            </a:r>
          </a:p>
          <a:p>
            <a:pPr lvl="1"/>
            <a:r>
              <a:rPr lang="en-US" b="1" dirty="0" smtClean="0"/>
              <a:t>Dragonflies </a:t>
            </a:r>
            <a:r>
              <a:rPr lang="en-US" dirty="0" smtClean="0"/>
              <a:t>[4]</a:t>
            </a:r>
          </a:p>
          <a:p>
            <a:r>
              <a:rPr lang="en-US" b="1" dirty="0" smtClean="0"/>
              <a:t>Dragonflies</a:t>
            </a:r>
            <a:r>
              <a:rPr lang="en-US" dirty="0" smtClean="0"/>
              <a:t> have been implemented in commercial products</a:t>
            </a:r>
          </a:p>
          <a:p>
            <a:pPr lvl="1"/>
            <a:r>
              <a:rPr lang="en-US" dirty="0" smtClean="0"/>
              <a:t>IBM PERCS (Power-IH 775) [5]</a:t>
            </a:r>
          </a:p>
          <a:p>
            <a:pPr lvl="1"/>
            <a:r>
              <a:rPr lang="en-US" dirty="0" smtClean="0"/>
              <a:t>Cray Cascade (XC-30, XC-40) [6]</a:t>
            </a:r>
          </a:p>
          <a:p>
            <a:r>
              <a:rPr lang="en-US" b="1" dirty="0" smtClean="0"/>
              <a:t>Deadlock avoidance mechanism </a:t>
            </a:r>
            <a:r>
              <a:rPr lang="en-US" dirty="0" smtClean="0"/>
              <a:t>are required for lossless interconnection networks. Some types:</a:t>
            </a:r>
          </a:p>
          <a:p>
            <a:pPr lvl="1"/>
            <a:r>
              <a:rPr lang="en-US" b="1" i="1" dirty="0" smtClean="0"/>
              <a:t>Distance-based</a:t>
            </a:r>
            <a:r>
              <a:rPr lang="en-US" b="1" dirty="0" smtClean="0"/>
              <a:t> </a:t>
            </a:r>
            <a:r>
              <a:rPr lang="en-US" dirty="0"/>
              <a:t>deadlock avoidance mechanisms (increase VC index per hop</a:t>
            </a:r>
            <a:r>
              <a:rPr lang="en-US" dirty="0" smtClean="0"/>
              <a:t>) are suitable for low diameter networks</a:t>
            </a:r>
          </a:p>
          <a:p>
            <a:pPr lvl="2"/>
            <a:r>
              <a:rPr lang="en-US" dirty="0" smtClean="0"/>
              <a:t>Misrouting and protocol deadlock imply a high cost in required # of VCs </a:t>
            </a:r>
          </a:p>
          <a:p>
            <a:pPr lvl="1"/>
            <a:r>
              <a:rPr lang="en-US" b="1" i="1" dirty="0" smtClean="0"/>
              <a:t>Path-based</a:t>
            </a:r>
            <a:r>
              <a:rPr lang="en-US" dirty="0" smtClean="0"/>
              <a:t> restrictions can reduce the implementation requirements (router buffers, allocator, etc.) at the cost of restricting path diversity.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3</a:t>
            </a:fld>
            <a:endParaRPr lang="es-ES"/>
          </a:p>
        </p:txBody>
      </p:sp>
      <p:sp>
        <p:nvSpPr>
          <p:cNvPr id="7" name="33 CuadroTexto"/>
          <p:cNvSpPr txBox="1"/>
          <p:nvPr/>
        </p:nvSpPr>
        <p:spPr>
          <a:xfrm>
            <a:off x="393396" y="5589537"/>
            <a:ext cx="856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Kim, </a:t>
            </a:r>
            <a:r>
              <a:rPr lang="es-ES" sz="1200" dirty="0" err="1" smtClean="0"/>
              <a:t>Dally</a:t>
            </a:r>
            <a:r>
              <a:rPr lang="es-ES" sz="1200" dirty="0" smtClean="0"/>
              <a:t>, </a:t>
            </a:r>
            <a:r>
              <a:rPr lang="es-ES" sz="1200" dirty="0" err="1" smtClean="0"/>
              <a:t>Towels</a:t>
            </a:r>
            <a:r>
              <a:rPr lang="es-ES" sz="1200" dirty="0" smtClean="0"/>
              <a:t>, </a:t>
            </a:r>
            <a:r>
              <a:rPr lang="es-ES" sz="1200" dirty="0" err="1" smtClean="0"/>
              <a:t>Gupta</a:t>
            </a:r>
            <a:r>
              <a:rPr lang="en-US" sz="1200" dirty="0" smtClean="0"/>
              <a:t>, “Microarchitecture of a high-radix router,” ISCA’05</a:t>
            </a:r>
          </a:p>
          <a:p>
            <a:r>
              <a:rPr lang="en-US" sz="1200" dirty="0" smtClean="0"/>
              <a:t>[2] Kim, </a:t>
            </a:r>
            <a:r>
              <a:rPr lang="es-ES" sz="1200" dirty="0" err="1" smtClean="0"/>
              <a:t>Dally</a:t>
            </a:r>
            <a:r>
              <a:rPr lang="es-ES" sz="1200" dirty="0" smtClean="0"/>
              <a:t>, </a:t>
            </a:r>
            <a:r>
              <a:rPr lang="es-ES" sz="1200" dirty="0" err="1" smtClean="0"/>
              <a:t>Abts</a:t>
            </a:r>
            <a:r>
              <a:rPr lang="es-ES" sz="1200" dirty="0" smtClean="0"/>
              <a:t>, “</a:t>
            </a:r>
            <a:r>
              <a:rPr lang="en-US" sz="1200" dirty="0" smtClean="0"/>
              <a:t>Flattened butterfly: A cost-efficient topology for high-radix networks”, ISCA’07</a:t>
            </a:r>
          </a:p>
          <a:p>
            <a:r>
              <a:rPr lang="en-US" sz="1200" dirty="0" smtClean="0"/>
              <a:t>[3] Ho </a:t>
            </a:r>
            <a:r>
              <a:rPr lang="en-US" sz="1200" dirty="0" err="1" smtClean="0"/>
              <a:t>Ahn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, “HyperX: topology, routing, and packaging of efficient large-scale networks”, SC’09</a:t>
            </a:r>
          </a:p>
          <a:p>
            <a:r>
              <a:rPr lang="en-US" sz="1200" dirty="0" smtClean="0"/>
              <a:t>[4] Kim, Dally, Scott, </a:t>
            </a:r>
            <a:r>
              <a:rPr lang="en-US" sz="1200" dirty="0" err="1" smtClean="0"/>
              <a:t>Abts</a:t>
            </a:r>
            <a:r>
              <a:rPr lang="en-US" sz="1200" dirty="0" smtClean="0"/>
              <a:t>. </a:t>
            </a:r>
            <a:r>
              <a:rPr lang="en-US" sz="1200" i="1" dirty="0" smtClean="0"/>
              <a:t>Technology-Driven, Highly-Scalable Dragonfly Topology</a:t>
            </a:r>
            <a:r>
              <a:rPr lang="en-US" sz="1200" dirty="0" smtClean="0"/>
              <a:t>. ISCA '08</a:t>
            </a:r>
          </a:p>
          <a:p>
            <a:r>
              <a:rPr lang="en-US" sz="1200" dirty="0" smtClean="0"/>
              <a:t>[5] ] </a:t>
            </a:r>
            <a:r>
              <a:rPr lang="en-US" sz="1200" dirty="0" err="1" smtClean="0"/>
              <a:t>Arimilli</a:t>
            </a:r>
            <a:r>
              <a:rPr lang="en-US" sz="1200" dirty="0" smtClean="0"/>
              <a:t> et al, “The PERCS high-performance Interconnect”, HOTI’10</a:t>
            </a:r>
          </a:p>
          <a:p>
            <a:r>
              <a:rPr lang="en-US" sz="1200" dirty="0" smtClean="0"/>
              <a:t>[6] </a:t>
            </a:r>
            <a:r>
              <a:rPr lang="en-US" sz="1200" dirty="0" err="1" smtClean="0"/>
              <a:t>Faanes</a:t>
            </a:r>
            <a:r>
              <a:rPr lang="en-US" sz="1200" dirty="0" smtClean="0"/>
              <a:t> et al, “Cray Cascade: a Scalable HPC System based on a Dragonfly Network,” SC12, </a:t>
            </a:r>
          </a:p>
        </p:txBody>
      </p:sp>
    </p:spTree>
    <p:extLst>
      <p:ext uri="{BB962C8B-B14F-4D97-AF65-F5344CB8AC3E}">
        <p14:creationId xmlns:p14="http://schemas.microsoft.com/office/powerpoint/2010/main" val="4186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2.1. </a:t>
            </a:r>
            <a:r>
              <a:rPr lang="es-ES" dirty="0" err="1" smtClean="0"/>
              <a:t>Hamming</a:t>
            </a:r>
            <a:r>
              <a:rPr lang="es-ES" dirty="0" smtClean="0"/>
              <a:t> </a:t>
            </a:r>
            <a:r>
              <a:rPr lang="es-ES" dirty="0" err="1" smtClean="0"/>
              <a:t>graphs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96794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Complete graph: </a:t>
            </a:r>
            <a:r>
              <a:rPr lang="en-US" dirty="0" smtClean="0"/>
              <a:t>all-to-all connectivity (1d Hamming)</a:t>
            </a:r>
          </a:p>
          <a:p>
            <a:r>
              <a:rPr lang="en-US" i="1" dirty="0" smtClean="0"/>
              <a:t>d-dimensional </a:t>
            </a:r>
            <a:r>
              <a:rPr lang="en-US" dirty="0" smtClean="0"/>
              <a:t>Hamming graph: Cartesian product of </a:t>
            </a:r>
            <a:r>
              <a:rPr lang="en-US" i="1" dirty="0" smtClean="0"/>
              <a:t>d</a:t>
            </a:r>
            <a:r>
              <a:rPr lang="en-US" dirty="0" smtClean="0"/>
              <a:t> Hamming graphs</a:t>
            </a:r>
          </a:p>
          <a:p>
            <a:r>
              <a:rPr lang="en-US" dirty="0" smtClean="0"/>
              <a:t>Diameter </a:t>
            </a:r>
            <a:r>
              <a:rPr lang="en-US" i="1" dirty="0" smtClean="0"/>
              <a:t>k=d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Proposed for interconnections networks in [2, 3]</a:t>
            </a:r>
          </a:p>
          <a:p>
            <a:r>
              <a:rPr lang="en-US" b="1" dirty="0" smtClean="0"/>
              <a:t>Congestion</a:t>
            </a:r>
            <a:r>
              <a:rPr lang="en-US" dirty="0" smtClean="0"/>
              <a:t> possible under adversarial traffic</a:t>
            </a:r>
          </a:p>
          <a:p>
            <a:pPr lvl="1"/>
            <a:r>
              <a:rPr lang="en-US" dirty="0" smtClean="0"/>
              <a:t>Adaptive routing mechanisms: Select minimal or Valiant [7] routing</a:t>
            </a:r>
          </a:p>
          <a:p>
            <a:r>
              <a:rPr lang="en-US" b="1" dirty="0" smtClean="0"/>
              <a:t>Deadlock freedom: </a:t>
            </a:r>
            <a:r>
              <a:rPr lang="en-US" dirty="0" smtClean="0"/>
              <a:t>Dimension ordered routing (path restriction)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4</a:t>
            </a:fld>
            <a:endParaRPr lang="es-ES"/>
          </a:p>
        </p:txBody>
      </p:sp>
      <p:pic>
        <p:nvPicPr>
          <p:cNvPr id="7" name="Picture 2" descr="File:Rook's graph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8" y="2220990"/>
            <a:ext cx="2808514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51 Grupo"/>
          <p:cNvGrpSpPr/>
          <p:nvPr/>
        </p:nvGrpSpPr>
        <p:grpSpPr>
          <a:xfrm>
            <a:off x="1942764" y="2677237"/>
            <a:ext cx="2618026" cy="1880161"/>
            <a:chOff x="496188" y="3692601"/>
            <a:chExt cx="2318198" cy="1764406"/>
          </a:xfrm>
        </p:grpSpPr>
        <p:sp>
          <p:nvSpPr>
            <p:cNvPr id="9" name="6 Elipse"/>
            <p:cNvSpPr/>
            <p:nvPr/>
          </p:nvSpPr>
          <p:spPr>
            <a:xfrm>
              <a:off x="1062859" y="3692601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7 Elipse"/>
            <p:cNvSpPr/>
            <p:nvPr/>
          </p:nvSpPr>
          <p:spPr>
            <a:xfrm>
              <a:off x="1964380" y="3692601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8 Elipse"/>
            <p:cNvSpPr/>
            <p:nvPr/>
          </p:nvSpPr>
          <p:spPr>
            <a:xfrm>
              <a:off x="2569687" y="4426697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9 Elipse"/>
            <p:cNvSpPr/>
            <p:nvPr/>
          </p:nvSpPr>
          <p:spPr>
            <a:xfrm>
              <a:off x="1964380" y="5212308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0 Elipse"/>
            <p:cNvSpPr/>
            <p:nvPr/>
          </p:nvSpPr>
          <p:spPr>
            <a:xfrm>
              <a:off x="1062859" y="5212308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1 Elipse"/>
            <p:cNvSpPr/>
            <p:nvPr/>
          </p:nvSpPr>
          <p:spPr>
            <a:xfrm>
              <a:off x="496188" y="4426697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13 Conector recto"/>
            <p:cNvCxnSpPr>
              <a:endCxn id="9" idx="3"/>
            </p:cNvCxnSpPr>
            <p:nvPr/>
          </p:nvCxnSpPr>
          <p:spPr>
            <a:xfrm flipV="1">
              <a:off x="618537" y="3901465"/>
              <a:ext cx="480157" cy="647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endCxn id="13" idx="5"/>
            </p:cNvCxnSpPr>
            <p:nvPr/>
          </p:nvCxnSpPr>
          <p:spPr>
            <a:xfrm>
              <a:off x="618537" y="4549046"/>
              <a:ext cx="653186" cy="87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7 Conector recto"/>
            <p:cNvCxnSpPr>
              <a:endCxn id="10" idx="3"/>
            </p:cNvCxnSpPr>
            <p:nvPr/>
          </p:nvCxnSpPr>
          <p:spPr>
            <a:xfrm flipV="1">
              <a:off x="618537" y="3901465"/>
              <a:ext cx="1381678" cy="647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9 Conector recto"/>
            <p:cNvCxnSpPr>
              <a:endCxn id="11" idx="6"/>
            </p:cNvCxnSpPr>
            <p:nvPr/>
          </p:nvCxnSpPr>
          <p:spPr>
            <a:xfrm>
              <a:off x="618537" y="4549046"/>
              <a:ext cx="21958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1 Conector recto"/>
            <p:cNvCxnSpPr>
              <a:endCxn id="12" idx="5"/>
            </p:cNvCxnSpPr>
            <p:nvPr/>
          </p:nvCxnSpPr>
          <p:spPr>
            <a:xfrm>
              <a:off x="618537" y="4549046"/>
              <a:ext cx="1554707" cy="87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3 Conector recto"/>
            <p:cNvCxnSpPr>
              <a:endCxn id="9" idx="4"/>
            </p:cNvCxnSpPr>
            <p:nvPr/>
          </p:nvCxnSpPr>
          <p:spPr>
            <a:xfrm flipV="1">
              <a:off x="1185208" y="3937300"/>
              <a:ext cx="1" cy="1397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5 Conector recto"/>
            <p:cNvCxnSpPr>
              <a:endCxn id="12" idx="2"/>
            </p:cNvCxnSpPr>
            <p:nvPr/>
          </p:nvCxnSpPr>
          <p:spPr>
            <a:xfrm>
              <a:off x="1185208" y="5334657"/>
              <a:ext cx="77917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7 Conector recto"/>
            <p:cNvCxnSpPr>
              <a:endCxn id="10" idx="3"/>
            </p:cNvCxnSpPr>
            <p:nvPr/>
          </p:nvCxnSpPr>
          <p:spPr>
            <a:xfrm flipV="1">
              <a:off x="1185208" y="3901465"/>
              <a:ext cx="815007" cy="1433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9 Conector recto"/>
            <p:cNvCxnSpPr>
              <a:endCxn id="11" idx="3"/>
            </p:cNvCxnSpPr>
            <p:nvPr/>
          </p:nvCxnSpPr>
          <p:spPr>
            <a:xfrm flipV="1">
              <a:off x="1185208" y="4635561"/>
              <a:ext cx="1420314" cy="699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31 Conector recto"/>
            <p:cNvCxnSpPr>
              <a:endCxn id="12" idx="1"/>
            </p:cNvCxnSpPr>
            <p:nvPr/>
          </p:nvCxnSpPr>
          <p:spPr>
            <a:xfrm>
              <a:off x="1185209" y="3814950"/>
              <a:ext cx="815006" cy="1433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35 Conector recto"/>
            <p:cNvCxnSpPr>
              <a:endCxn id="11" idx="1"/>
            </p:cNvCxnSpPr>
            <p:nvPr/>
          </p:nvCxnSpPr>
          <p:spPr>
            <a:xfrm>
              <a:off x="1185208" y="3814950"/>
              <a:ext cx="1420314" cy="6475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41 Conector recto"/>
            <p:cNvCxnSpPr>
              <a:endCxn id="10" idx="4"/>
            </p:cNvCxnSpPr>
            <p:nvPr/>
          </p:nvCxnSpPr>
          <p:spPr>
            <a:xfrm flipV="1">
              <a:off x="2086729" y="3937300"/>
              <a:ext cx="1" cy="1397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5 Conector recto"/>
            <p:cNvCxnSpPr/>
            <p:nvPr/>
          </p:nvCxnSpPr>
          <p:spPr>
            <a:xfrm>
              <a:off x="1185209" y="3814950"/>
              <a:ext cx="90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47 Conector recto"/>
            <p:cNvCxnSpPr/>
            <p:nvPr/>
          </p:nvCxnSpPr>
          <p:spPr>
            <a:xfrm>
              <a:off x="2086729" y="3814950"/>
              <a:ext cx="605307" cy="734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9 Conector recto"/>
            <p:cNvCxnSpPr/>
            <p:nvPr/>
          </p:nvCxnSpPr>
          <p:spPr>
            <a:xfrm flipV="1">
              <a:off x="2086730" y="4549046"/>
              <a:ext cx="605306" cy="785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33 CuadroTexto"/>
          <p:cNvSpPr txBox="1"/>
          <p:nvPr/>
        </p:nvSpPr>
        <p:spPr>
          <a:xfrm>
            <a:off x="393395" y="6180493"/>
            <a:ext cx="856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 </a:t>
            </a:r>
            <a:r>
              <a:rPr lang="en-US" sz="1200" dirty="0"/>
              <a:t>Kim, </a:t>
            </a:r>
            <a:r>
              <a:rPr lang="es-ES" sz="1200" dirty="0" err="1"/>
              <a:t>Dally</a:t>
            </a:r>
            <a:r>
              <a:rPr lang="es-ES" sz="1200" dirty="0"/>
              <a:t>, </a:t>
            </a:r>
            <a:r>
              <a:rPr lang="es-ES" sz="1200" dirty="0" err="1"/>
              <a:t>Abts</a:t>
            </a:r>
            <a:r>
              <a:rPr lang="es-ES" sz="1200" dirty="0"/>
              <a:t>, “</a:t>
            </a:r>
            <a:r>
              <a:rPr lang="en-US" sz="1200" dirty="0"/>
              <a:t>Flattened butterfly: A cost-efficient topology for high-radix networks”, </a:t>
            </a:r>
            <a:r>
              <a:rPr lang="en-US" sz="1200" dirty="0" smtClean="0"/>
              <a:t>ISCA’07</a:t>
            </a:r>
          </a:p>
          <a:p>
            <a:r>
              <a:rPr lang="en-US" sz="1200" dirty="0" smtClean="0"/>
              <a:t>[3] </a:t>
            </a:r>
            <a:r>
              <a:rPr lang="en-US" sz="1200" dirty="0"/>
              <a:t>Ho </a:t>
            </a:r>
            <a:r>
              <a:rPr lang="en-US" sz="1200" dirty="0" err="1"/>
              <a:t>Ahn</a:t>
            </a:r>
            <a:r>
              <a:rPr lang="en-US" sz="1200" dirty="0"/>
              <a:t> </a:t>
            </a:r>
            <a:r>
              <a:rPr lang="en-US" sz="1200" i="1" dirty="0"/>
              <a:t>et al</a:t>
            </a:r>
            <a:r>
              <a:rPr lang="en-US" sz="1200" dirty="0"/>
              <a:t>, “HyperX: topology, routing, and packaging of efficient large-scale networks”, SC’09</a:t>
            </a:r>
          </a:p>
          <a:p>
            <a:r>
              <a:rPr lang="en-US" sz="1200" dirty="0" smtClean="0"/>
              <a:t>[7] L</a:t>
            </a:r>
            <a:r>
              <a:rPr lang="en-US" sz="1200" dirty="0"/>
              <a:t>. Valiant, “A scheme for fast parallel communication," SIAM journal on </a:t>
            </a:r>
            <a:r>
              <a:rPr lang="en-US" sz="1200" dirty="0" smtClean="0"/>
              <a:t>com</a:t>
            </a:r>
            <a:r>
              <a:rPr lang="nl-NL" sz="1200" dirty="0" smtClean="0"/>
              <a:t>puting</a:t>
            </a:r>
            <a:r>
              <a:rPr lang="nl-NL" sz="1200" dirty="0"/>
              <a:t>, vol. 11, p. 350, 1982.</a:t>
            </a:r>
            <a:endParaRPr lang="en-US" sz="1200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43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 </a:t>
            </a:r>
            <a:r>
              <a:rPr lang="es-ES" dirty="0" err="1" smtClean="0"/>
              <a:t>Dragonfly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 smtClean="0"/>
              <a:t>Dragonfly</a:t>
            </a:r>
            <a:r>
              <a:rPr lang="es-ES" b="1" dirty="0" smtClean="0"/>
              <a:t> </a:t>
            </a:r>
            <a:r>
              <a:rPr lang="es-ES" dirty="0" smtClean="0"/>
              <a:t>[4]: </a:t>
            </a:r>
            <a:r>
              <a:rPr lang="es-ES" dirty="0" err="1" smtClean="0"/>
              <a:t>Hierarchical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endParaRPr lang="es-ES" dirty="0" smtClean="0"/>
          </a:p>
          <a:p>
            <a:pPr lvl="1"/>
            <a:r>
              <a:rPr lang="es-ES" dirty="0" smtClean="0"/>
              <a:t>More </a:t>
            </a:r>
            <a:r>
              <a:rPr lang="es-ES" dirty="0" err="1" smtClean="0"/>
              <a:t>scalable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Hamming</a:t>
            </a:r>
            <a:r>
              <a:rPr lang="es-ES" dirty="0" smtClean="0"/>
              <a:t> </a:t>
            </a:r>
            <a:r>
              <a:rPr lang="es-ES" dirty="0" err="1" smtClean="0"/>
              <a:t>graphs</a:t>
            </a:r>
            <a:endParaRPr lang="es-ES" dirty="0" smtClean="0"/>
          </a:p>
          <a:p>
            <a:r>
              <a:rPr lang="es-ES" dirty="0" smtClean="0"/>
              <a:t>High </a:t>
            </a:r>
            <a:r>
              <a:rPr lang="es-ES" dirty="0" err="1" smtClean="0"/>
              <a:t>scalability</a:t>
            </a:r>
            <a:r>
              <a:rPr lang="es-ES" dirty="0" smtClean="0"/>
              <a:t> and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endParaRPr lang="es-ES" dirty="0" smtClean="0"/>
          </a:p>
          <a:p>
            <a:r>
              <a:rPr lang="es-ES" b="1" dirty="0" err="1" smtClean="0"/>
              <a:t>Groups</a:t>
            </a:r>
            <a:r>
              <a:rPr lang="es-ES" dirty="0" smtClean="0"/>
              <a:t> of routers </a:t>
            </a:r>
            <a:r>
              <a:rPr lang="es-ES" dirty="0" err="1" smtClean="0"/>
              <a:t>connected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endParaRPr lang="es-ES" dirty="0" smtClean="0"/>
          </a:p>
          <a:p>
            <a:pPr lvl="1"/>
            <a:r>
              <a:rPr lang="es-ES" b="1" i="1" dirty="0" smtClean="0"/>
              <a:t>Local </a:t>
            </a:r>
            <a:r>
              <a:rPr lang="es-ES" b="1" i="1" dirty="0" err="1" smtClean="0"/>
              <a:t>topology</a:t>
            </a:r>
            <a:endParaRPr lang="es-ES" b="1" i="1" dirty="0" smtClean="0"/>
          </a:p>
          <a:p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</a:t>
            </a:r>
            <a:r>
              <a:rPr lang="es-ES" dirty="0" err="1" smtClean="0"/>
              <a:t>connected</a:t>
            </a:r>
            <a:endParaRPr lang="es-ES" dirty="0" smtClean="0"/>
          </a:p>
          <a:p>
            <a:pPr lvl="1"/>
            <a:r>
              <a:rPr lang="es-ES" b="1" i="1" dirty="0" smtClean="0"/>
              <a:t>Global </a:t>
            </a:r>
            <a:r>
              <a:rPr lang="es-ES" b="1" i="1" dirty="0" err="1" smtClean="0"/>
              <a:t>topology</a:t>
            </a:r>
            <a:endParaRPr lang="es-ES" b="1" i="1" dirty="0" smtClean="0"/>
          </a:p>
          <a:p>
            <a:r>
              <a:rPr lang="es-ES" b="1" i="1" dirty="0" smtClean="0"/>
              <a:t>Canonical </a:t>
            </a:r>
            <a:r>
              <a:rPr lang="es-ES" b="1" dirty="0" err="1" smtClean="0"/>
              <a:t>dragonfly</a:t>
            </a:r>
            <a:r>
              <a:rPr lang="es-ES" b="1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with</a:t>
            </a:r>
            <a:r>
              <a:rPr lang="es-ES" dirty="0" smtClean="0"/>
              <a:t> complete </a:t>
            </a:r>
            <a:r>
              <a:rPr lang="es-ES" dirty="0" err="1" smtClean="0"/>
              <a:t>graphs</a:t>
            </a:r>
            <a:r>
              <a:rPr lang="es-ES" dirty="0" smtClean="0"/>
              <a:t> in </a:t>
            </a:r>
            <a:r>
              <a:rPr lang="es-ES" dirty="0" err="1" smtClean="0"/>
              <a:t>both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local and global </a:t>
            </a:r>
            <a:r>
              <a:rPr lang="es-ES" dirty="0" err="1" smtClean="0"/>
              <a:t>topologies</a:t>
            </a:r>
            <a:endParaRPr lang="es-ES" dirty="0" smtClean="0"/>
          </a:p>
          <a:p>
            <a:pPr lvl="1"/>
            <a:r>
              <a:rPr lang="es-ES" dirty="0" err="1" smtClean="0"/>
              <a:t>Diameter</a:t>
            </a:r>
            <a:r>
              <a:rPr lang="es-ES" dirty="0" smtClean="0"/>
              <a:t> 3</a:t>
            </a:r>
          </a:p>
          <a:p>
            <a:r>
              <a:rPr lang="es-ES" b="1" dirty="0" err="1" smtClean="0"/>
              <a:t>Congestion</a:t>
            </a:r>
            <a:r>
              <a:rPr lang="es-ES" dirty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adversarial</a:t>
            </a:r>
            <a:r>
              <a:rPr lang="es-ES" dirty="0" smtClean="0"/>
              <a:t> </a:t>
            </a:r>
            <a:r>
              <a:rPr lang="es-ES" dirty="0" err="1" smtClean="0"/>
              <a:t>traffic</a:t>
            </a:r>
            <a:endParaRPr lang="es-ES" dirty="0" smtClean="0"/>
          </a:p>
          <a:p>
            <a:pPr lvl="1"/>
            <a:r>
              <a:rPr lang="es-ES" dirty="0" err="1" smtClean="0"/>
              <a:t>Nonminimal</a:t>
            </a:r>
            <a:r>
              <a:rPr lang="es-ES" dirty="0" smtClean="0"/>
              <a:t> </a:t>
            </a:r>
            <a:r>
              <a:rPr lang="es-ES" dirty="0" err="1" smtClean="0"/>
              <a:t>adaptive</a:t>
            </a:r>
            <a:r>
              <a:rPr lang="es-ES" dirty="0" smtClean="0"/>
              <a:t> </a:t>
            </a:r>
            <a:r>
              <a:rPr lang="es-ES" dirty="0" err="1" smtClean="0"/>
              <a:t>routing</a:t>
            </a:r>
            <a:endParaRPr lang="es-ES" dirty="0" smtClean="0"/>
          </a:p>
          <a:p>
            <a:r>
              <a:rPr lang="es-ES" b="1" dirty="0" err="1" smtClean="0"/>
              <a:t>Distance-based</a:t>
            </a:r>
            <a:r>
              <a:rPr lang="es-ES" b="1" dirty="0" smtClean="0"/>
              <a:t> </a:t>
            </a:r>
            <a:r>
              <a:rPr lang="es-ES" b="1" dirty="0" err="1" smtClean="0"/>
              <a:t>deadlock</a:t>
            </a:r>
            <a:r>
              <a:rPr lang="es-ES" b="1" dirty="0" smtClean="0"/>
              <a:t> </a:t>
            </a:r>
            <a:r>
              <a:rPr lang="es-ES" b="1" dirty="0" err="1" smtClean="0"/>
              <a:t>avoidance</a:t>
            </a:r>
            <a:r>
              <a:rPr lang="es-ES" dirty="0" smtClean="0"/>
              <a:t> (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VCs</a:t>
            </a:r>
            <a:r>
              <a:rPr lang="es-ES" dirty="0" smtClean="0"/>
              <a:t> </a:t>
            </a:r>
            <a:r>
              <a:rPr lang="es-ES" dirty="0" err="1" smtClean="0"/>
              <a:t>required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7" name="5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33497"/>
              </p:ext>
            </p:extLst>
          </p:nvPr>
        </p:nvGraphicFramePr>
        <p:xfrm>
          <a:off x="4796287" y="1520147"/>
          <a:ext cx="4347713" cy="428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287" y="1520147"/>
                        <a:ext cx="4347713" cy="4289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33 CuadroTexto"/>
          <p:cNvSpPr txBox="1"/>
          <p:nvPr/>
        </p:nvSpPr>
        <p:spPr>
          <a:xfrm>
            <a:off x="714029" y="6395137"/>
            <a:ext cx="6672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[4] Kim, Dally, Scott, </a:t>
            </a:r>
            <a:r>
              <a:rPr lang="en-US" sz="1200" dirty="0" err="1" smtClean="0"/>
              <a:t>Abts</a:t>
            </a:r>
            <a:r>
              <a:rPr lang="en-US" sz="1200" dirty="0" smtClean="0"/>
              <a:t>. </a:t>
            </a:r>
            <a:r>
              <a:rPr lang="en-US" sz="1200" i="1" dirty="0" smtClean="0"/>
              <a:t>Technology-Driven, Highly-Scalable Dragonfly Topology</a:t>
            </a:r>
            <a:r>
              <a:rPr lang="en-US" sz="1200" dirty="0" smtClean="0"/>
              <a:t>. ISCA '08</a:t>
            </a:r>
          </a:p>
        </p:txBody>
      </p:sp>
    </p:spTree>
    <p:extLst>
      <p:ext uri="{BB962C8B-B14F-4D97-AF65-F5344CB8AC3E}">
        <p14:creationId xmlns:p14="http://schemas.microsoft.com/office/powerpoint/2010/main" val="30891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2.3 Global </a:t>
            </a:r>
            <a:r>
              <a:rPr lang="es-ES" dirty="0" err="1"/>
              <a:t>arrangements</a:t>
            </a:r>
            <a:r>
              <a:rPr lang="es-ES" dirty="0"/>
              <a:t> and </a:t>
            </a:r>
            <a:r>
              <a:rPr lang="es-ES" dirty="0" err="1"/>
              <a:t>trunking</a:t>
            </a:r>
            <a:r>
              <a:rPr lang="es-ES" dirty="0"/>
              <a:t> in </a:t>
            </a:r>
            <a:r>
              <a:rPr lang="es-ES" dirty="0" err="1"/>
              <a:t>dragonflies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link arrangement: which specific router within a group does each global link connect to.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a significant impact on performance, but…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6</a:t>
            </a:fld>
            <a:endParaRPr lang="es-ES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373"/>
            <a:ext cx="9144000" cy="32178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04800" y="2338108"/>
            <a:ext cx="2763520" cy="373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3068320" y="2338108"/>
            <a:ext cx="2763520" cy="373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6096000" y="2338108"/>
            <a:ext cx="2763520" cy="373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383"/>
            <a:ext cx="5905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2.3 Global </a:t>
            </a:r>
            <a:r>
              <a:rPr lang="es-ES" dirty="0" err="1" smtClean="0"/>
              <a:t>arrangements</a:t>
            </a:r>
            <a:r>
              <a:rPr lang="es-ES" dirty="0" smtClean="0"/>
              <a:t> and </a:t>
            </a:r>
            <a:r>
              <a:rPr lang="es-ES" dirty="0" err="1" smtClean="0"/>
              <a:t>trunking</a:t>
            </a:r>
            <a:r>
              <a:rPr lang="es-ES" dirty="0" smtClean="0"/>
              <a:t> in </a:t>
            </a:r>
            <a:r>
              <a:rPr lang="es-ES" dirty="0" err="1" smtClean="0"/>
              <a:t>dragonflies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7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arrangement: subgraph of the Hamming graph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6" y="2113566"/>
            <a:ext cx="8705065" cy="3916298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1774209" y="2702257"/>
            <a:ext cx="252562" cy="2804615"/>
            <a:chOff x="1774209" y="2702257"/>
            <a:chExt cx="252562" cy="2804615"/>
          </a:xfrm>
        </p:grpSpPr>
        <p:sp>
          <p:nvSpPr>
            <p:cNvPr id="11" name="10 Forma libre"/>
            <p:cNvSpPr/>
            <p:nvPr/>
          </p:nvSpPr>
          <p:spPr>
            <a:xfrm>
              <a:off x="1777594" y="5237683"/>
              <a:ext cx="29353" cy="263347"/>
            </a:xfrm>
            <a:custGeom>
              <a:avLst/>
              <a:gdLst>
                <a:gd name="connsiteX0" fmla="*/ 0 w 29353"/>
                <a:gd name="connsiteY0" fmla="*/ 263347 h 263347"/>
                <a:gd name="connsiteX1" fmla="*/ 14630 w 29353"/>
                <a:gd name="connsiteY1" fmla="*/ 197511 h 263347"/>
                <a:gd name="connsiteX2" fmla="*/ 29260 w 29353"/>
                <a:gd name="connsiteY2" fmla="*/ 65837 h 263347"/>
                <a:gd name="connsiteX3" fmla="*/ 7315 w 29353"/>
                <a:gd name="connsiteY3" fmla="*/ 0 h 26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53" h="263347">
                  <a:moveTo>
                    <a:pt x="0" y="263347"/>
                  </a:moveTo>
                  <a:cubicBezTo>
                    <a:pt x="4876" y="246888"/>
                    <a:pt x="9753" y="230429"/>
                    <a:pt x="14630" y="197511"/>
                  </a:cubicBezTo>
                  <a:cubicBezTo>
                    <a:pt x="19507" y="164593"/>
                    <a:pt x="30479" y="98755"/>
                    <a:pt x="29260" y="65837"/>
                  </a:cubicBezTo>
                  <a:cubicBezTo>
                    <a:pt x="28041" y="32919"/>
                    <a:pt x="17678" y="16459"/>
                    <a:pt x="73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1774209" y="2702257"/>
              <a:ext cx="252562" cy="2804615"/>
            </a:xfrm>
            <a:custGeom>
              <a:avLst/>
              <a:gdLst>
                <a:gd name="connsiteX0" fmla="*/ 0 w 252562"/>
                <a:gd name="connsiteY0" fmla="*/ 2804615 h 2804615"/>
                <a:gd name="connsiteX1" fmla="*/ 75063 w 252562"/>
                <a:gd name="connsiteY1" fmla="*/ 2750024 h 2804615"/>
                <a:gd name="connsiteX2" fmla="*/ 136478 w 252562"/>
                <a:gd name="connsiteY2" fmla="*/ 2593074 h 2804615"/>
                <a:gd name="connsiteX3" fmla="*/ 225188 w 252562"/>
                <a:gd name="connsiteY3" fmla="*/ 2053988 h 2804615"/>
                <a:gd name="connsiteX4" fmla="*/ 252484 w 252562"/>
                <a:gd name="connsiteY4" fmla="*/ 1501253 h 2804615"/>
                <a:gd name="connsiteX5" fmla="*/ 232012 w 252562"/>
                <a:gd name="connsiteY5" fmla="*/ 1044053 h 2804615"/>
                <a:gd name="connsiteX6" fmla="*/ 191069 w 252562"/>
                <a:gd name="connsiteY6" fmla="*/ 450376 h 2804615"/>
                <a:gd name="connsiteX7" fmla="*/ 116006 w 252562"/>
                <a:gd name="connsiteY7" fmla="*/ 122830 h 2804615"/>
                <a:gd name="connsiteX8" fmla="*/ 40943 w 252562"/>
                <a:gd name="connsiteY8" fmla="*/ 27295 h 2804615"/>
                <a:gd name="connsiteX9" fmla="*/ 0 w 252562"/>
                <a:gd name="connsiteY9" fmla="*/ 0 h 280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62" h="2804615">
                  <a:moveTo>
                    <a:pt x="0" y="2804615"/>
                  </a:moveTo>
                  <a:cubicBezTo>
                    <a:pt x="26158" y="2794948"/>
                    <a:pt x="52317" y="2785281"/>
                    <a:pt x="75063" y="2750024"/>
                  </a:cubicBezTo>
                  <a:cubicBezTo>
                    <a:pt x="97809" y="2714767"/>
                    <a:pt x="111457" y="2709080"/>
                    <a:pt x="136478" y="2593074"/>
                  </a:cubicBezTo>
                  <a:cubicBezTo>
                    <a:pt x="161499" y="2477068"/>
                    <a:pt x="205854" y="2235958"/>
                    <a:pt x="225188" y="2053988"/>
                  </a:cubicBezTo>
                  <a:cubicBezTo>
                    <a:pt x="244522" y="1872018"/>
                    <a:pt x="251347" y="1669575"/>
                    <a:pt x="252484" y="1501253"/>
                  </a:cubicBezTo>
                  <a:cubicBezTo>
                    <a:pt x="253621" y="1332931"/>
                    <a:pt x="242248" y="1219199"/>
                    <a:pt x="232012" y="1044053"/>
                  </a:cubicBezTo>
                  <a:cubicBezTo>
                    <a:pt x="221776" y="868907"/>
                    <a:pt x="210403" y="603913"/>
                    <a:pt x="191069" y="450376"/>
                  </a:cubicBezTo>
                  <a:cubicBezTo>
                    <a:pt x="171735" y="296839"/>
                    <a:pt x="141027" y="193343"/>
                    <a:pt x="116006" y="122830"/>
                  </a:cubicBezTo>
                  <a:cubicBezTo>
                    <a:pt x="90985" y="52316"/>
                    <a:pt x="60277" y="47767"/>
                    <a:pt x="40943" y="27295"/>
                  </a:cubicBezTo>
                  <a:cubicBezTo>
                    <a:pt x="21609" y="6823"/>
                    <a:pt x="10804" y="3411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381534" y="2987831"/>
            <a:ext cx="232282" cy="2539512"/>
            <a:chOff x="2381534" y="2987831"/>
            <a:chExt cx="232282" cy="2539512"/>
          </a:xfrm>
        </p:grpSpPr>
        <p:sp>
          <p:nvSpPr>
            <p:cNvPr id="15" name="14 Forma libre"/>
            <p:cNvSpPr/>
            <p:nvPr/>
          </p:nvSpPr>
          <p:spPr>
            <a:xfrm>
              <a:off x="2381534" y="4946531"/>
              <a:ext cx="67503" cy="580812"/>
            </a:xfrm>
            <a:custGeom>
              <a:avLst/>
              <a:gdLst>
                <a:gd name="connsiteX0" fmla="*/ 0 w 67503"/>
                <a:gd name="connsiteY0" fmla="*/ 580812 h 580812"/>
                <a:gd name="connsiteX1" fmla="*/ 61415 w 67503"/>
                <a:gd name="connsiteY1" fmla="*/ 471630 h 580812"/>
                <a:gd name="connsiteX2" fmla="*/ 61415 w 67503"/>
                <a:gd name="connsiteY2" fmla="*/ 185027 h 580812"/>
                <a:gd name="connsiteX3" fmla="*/ 27296 w 67503"/>
                <a:gd name="connsiteY3" fmla="*/ 28078 h 580812"/>
                <a:gd name="connsiteX4" fmla="*/ 13648 w 67503"/>
                <a:gd name="connsiteY4" fmla="*/ 782 h 58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3" h="580812">
                  <a:moveTo>
                    <a:pt x="0" y="580812"/>
                  </a:moveTo>
                  <a:cubicBezTo>
                    <a:pt x="25589" y="559203"/>
                    <a:pt x="51179" y="537594"/>
                    <a:pt x="61415" y="471630"/>
                  </a:cubicBezTo>
                  <a:cubicBezTo>
                    <a:pt x="71651" y="405666"/>
                    <a:pt x="67101" y="258952"/>
                    <a:pt x="61415" y="185027"/>
                  </a:cubicBezTo>
                  <a:cubicBezTo>
                    <a:pt x="55729" y="111102"/>
                    <a:pt x="35257" y="58785"/>
                    <a:pt x="27296" y="28078"/>
                  </a:cubicBezTo>
                  <a:cubicBezTo>
                    <a:pt x="19335" y="-2629"/>
                    <a:pt x="16491" y="-924"/>
                    <a:pt x="13648" y="78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2395182" y="2987831"/>
              <a:ext cx="218634" cy="2505393"/>
            </a:xfrm>
            <a:custGeom>
              <a:avLst/>
              <a:gdLst>
                <a:gd name="connsiteX0" fmla="*/ 13648 w 218634"/>
                <a:gd name="connsiteY0" fmla="*/ 2505393 h 2505393"/>
                <a:gd name="connsiteX1" fmla="*/ 75063 w 218634"/>
                <a:gd name="connsiteY1" fmla="*/ 2443978 h 2505393"/>
                <a:gd name="connsiteX2" fmla="*/ 156949 w 218634"/>
                <a:gd name="connsiteY2" fmla="*/ 2218790 h 2505393"/>
                <a:gd name="connsiteX3" fmla="*/ 184245 w 218634"/>
                <a:gd name="connsiteY3" fmla="*/ 1918539 h 2505393"/>
                <a:gd name="connsiteX4" fmla="*/ 218364 w 218634"/>
                <a:gd name="connsiteY4" fmla="*/ 1406748 h 2505393"/>
                <a:gd name="connsiteX5" fmla="*/ 197893 w 218634"/>
                <a:gd name="connsiteY5" fmla="*/ 765303 h 2505393"/>
                <a:gd name="connsiteX6" fmla="*/ 156949 w 218634"/>
                <a:gd name="connsiteY6" fmla="*/ 376342 h 2505393"/>
                <a:gd name="connsiteX7" fmla="*/ 95534 w 218634"/>
                <a:gd name="connsiteY7" fmla="*/ 103387 h 2505393"/>
                <a:gd name="connsiteX8" fmla="*/ 27296 w 218634"/>
                <a:gd name="connsiteY8" fmla="*/ 14676 h 2505393"/>
                <a:gd name="connsiteX9" fmla="*/ 0 w 218634"/>
                <a:gd name="connsiteY9" fmla="*/ 1029 h 250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34" h="2505393">
                  <a:moveTo>
                    <a:pt x="13648" y="2505393"/>
                  </a:moveTo>
                  <a:cubicBezTo>
                    <a:pt x="32414" y="2498569"/>
                    <a:pt x="51180" y="2491745"/>
                    <a:pt x="75063" y="2443978"/>
                  </a:cubicBezTo>
                  <a:cubicBezTo>
                    <a:pt x="98946" y="2396211"/>
                    <a:pt x="138752" y="2306363"/>
                    <a:pt x="156949" y="2218790"/>
                  </a:cubicBezTo>
                  <a:cubicBezTo>
                    <a:pt x="175146" y="2131217"/>
                    <a:pt x="174009" y="2053879"/>
                    <a:pt x="184245" y="1918539"/>
                  </a:cubicBezTo>
                  <a:cubicBezTo>
                    <a:pt x="194481" y="1783199"/>
                    <a:pt x="216089" y="1598954"/>
                    <a:pt x="218364" y="1406748"/>
                  </a:cubicBezTo>
                  <a:cubicBezTo>
                    <a:pt x="220639" y="1214542"/>
                    <a:pt x="208129" y="937037"/>
                    <a:pt x="197893" y="765303"/>
                  </a:cubicBezTo>
                  <a:cubicBezTo>
                    <a:pt x="187657" y="593569"/>
                    <a:pt x="174009" y="486661"/>
                    <a:pt x="156949" y="376342"/>
                  </a:cubicBezTo>
                  <a:cubicBezTo>
                    <a:pt x="139889" y="266023"/>
                    <a:pt x="117143" y="163665"/>
                    <a:pt x="95534" y="103387"/>
                  </a:cubicBezTo>
                  <a:cubicBezTo>
                    <a:pt x="73925" y="43109"/>
                    <a:pt x="43218" y="31736"/>
                    <a:pt x="27296" y="14676"/>
                  </a:cubicBezTo>
                  <a:cubicBezTo>
                    <a:pt x="11374" y="-2384"/>
                    <a:pt x="5687" y="-678"/>
                    <a:pt x="0" y="10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999433" y="3265714"/>
            <a:ext cx="208541" cy="2250831"/>
            <a:chOff x="2999433" y="3265714"/>
            <a:chExt cx="208541" cy="2250831"/>
          </a:xfrm>
        </p:grpSpPr>
        <p:sp>
          <p:nvSpPr>
            <p:cNvPr id="18" name="17 Forma libre"/>
            <p:cNvSpPr/>
            <p:nvPr/>
          </p:nvSpPr>
          <p:spPr>
            <a:xfrm>
              <a:off x="2999433" y="4672484"/>
              <a:ext cx="80885" cy="834013"/>
            </a:xfrm>
            <a:custGeom>
              <a:avLst/>
              <a:gdLst>
                <a:gd name="connsiteX0" fmla="*/ 0 w 80885"/>
                <a:gd name="connsiteY0" fmla="*/ 834013 h 834013"/>
                <a:gd name="connsiteX1" fmla="*/ 50242 w 80885"/>
                <a:gd name="connsiteY1" fmla="*/ 793819 h 834013"/>
                <a:gd name="connsiteX2" fmla="*/ 70338 w 80885"/>
                <a:gd name="connsiteY2" fmla="*/ 607925 h 834013"/>
                <a:gd name="connsiteX3" fmla="*/ 80387 w 80885"/>
                <a:gd name="connsiteY3" fmla="*/ 306474 h 834013"/>
                <a:gd name="connsiteX4" fmla="*/ 55266 w 80885"/>
                <a:gd name="connsiteY4" fmla="*/ 75362 h 834013"/>
                <a:gd name="connsiteX5" fmla="*/ 25121 w 80885"/>
                <a:gd name="connsiteY5" fmla="*/ 15072 h 834013"/>
                <a:gd name="connsiteX6" fmla="*/ 15072 w 80885"/>
                <a:gd name="connsiteY6" fmla="*/ 0 h 8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85" h="834013">
                  <a:moveTo>
                    <a:pt x="0" y="834013"/>
                  </a:moveTo>
                  <a:cubicBezTo>
                    <a:pt x="19259" y="832756"/>
                    <a:pt x="38519" y="831500"/>
                    <a:pt x="50242" y="793819"/>
                  </a:cubicBezTo>
                  <a:cubicBezTo>
                    <a:pt x="61965" y="756138"/>
                    <a:pt x="65314" y="689149"/>
                    <a:pt x="70338" y="607925"/>
                  </a:cubicBezTo>
                  <a:cubicBezTo>
                    <a:pt x="75362" y="526701"/>
                    <a:pt x="82899" y="395234"/>
                    <a:pt x="80387" y="306474"/>
                  </a:cubicBezTo>
                  <a:cubicBezTo>
                    <a:pt x="77875" y="217714"/>
                    <a:pt x="64477" y="123929"/>
                    <a:pt x="55266" y="75362"/>
                  </a:cubicBezTo>
                  <a:cubicBezTo>
                    <a:pt x="46055" y="26795"/>
                    <a:pt x="31820" y="27632"/>
                    <a:pt x="25121" y="15072"/>
                  </a:cubicBezTo>
                  <a:cubicBezTo>
                    <a:pt x="18422" y="2512"/>
                    <a:pt x="16747" y="1256"/>
                    <a:pt x="1507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3009481" y="3265714"/>
              <a:ext cx="198493" cy="2250831"/>
            </a:xfrm>
            <a:custGeom>
              <a:avLst/>
              <a:gdLst>
                <a:gd name="connsiteX0" fmla="*/ 0 w 198493"/>
                <a:gd name="connsiteY0" fmla="*/ 2250831 h 2250831"/>
                <a:gd name="connsiteX1" fmla="*/ 70339 w 198493"/>
                <a:gd name="connsiteY1" fmla="*/ 2170444 h 2250831"/>
                <a:gd name="connsiteX2" fmla="*/ 130629 w 198493"/>
                <a:gd name="connsiteY2" fmla="*/ 2019719 h 2250831"/>
                <a:gd name="connsiteX3" fmla="*/ 180871 w 198493"/>
                <a:gd name="connsiteY3" fmla="*/ 1663002 h 2250831"/>
                <a:gd name="connsiteX4" fmla="*/ 195943 w 198493"/>
                <a:gd name="connsiteY4" fmla="*/ 1266093 h 2250831"/>
                <a:gd name="connsiteX5" fmla="*/ 195943 w 198493"/>
                <a:gd name="connsiteY5" fmla="*/ 899328 h 2250831"/>
                <a:gd name="connsiteX6" fmla="*/ 170822 w 198493"/>
                <a:gd name="connsiteY6" fmla="*/ 527539 h 2250831"/>
                <a:gd name="connsiteX7" fmla="*/ 120581 w 198493"/>
                <a:gd name="connsiteY7" fmla="*/ 180871 h 2250831"/>
                <a:gd name="connsiteX8" fmla="*/ 55266 w 198493"/>
                <a:gd name="connsiteY8" fmla="*/ 45218 h 2250831"/>
                <a:gd name="connsiteX9" fmla="*/ 0 w 198493"/>
                <a:gd name="connsiteY9" fmla="*/ 0 h 225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493" h="2250831">
                  <a:moveTo>
                    <a:pt x="0" y="2250831"/>
                  </a:moveTo>
                  <a:cubicBezTo>
                    <a:pt x="24284" y="2229897"/>
                    <a:pt x="48568" y="2208963"/>
                    <a:pt x="70339" y="2170444"/>
                  </a:cubicBezTo>
                  <a:cubicBezTo>
                    <a:pt x="92110" y="2131925"/>
                    <a:pt x="112207" y="2104293"/>
                    <a:pt x="130629" y="2019719"/>
                  </a:cubicBezTo>
                  <a:cubicBezTo>
                    <a:pt x="149051" y="1935145"/>
                    <a:pt x="169985" y="1788606"/>
                    <a:pt x="180871" y="1663002"/>
                  </a:cubicBezTo>
                  <a:cubicBezTo>
                    <a:pt x="191757" y="1537398"/>
                    <a:pt x="193431" y="1393372"/>
                    <a:pt x="195943" y="1266093"/>
                  </a:cubicBezTo>
                  <a:cubicBezTo>
                    <a:pt x="198455" y="1138814"/>
                    <a:pt x="200130" y="1022420"/>
                    <a:pt x="195943" y="899328"/>
                  </a:cubicBezTo>
                  <a:cubicBezTo>
                    <a:pt x="191756" y="776236"/>
                    <a:pt x="183382" y="647282"/>
                    <a:pt x="170822" y="527539"/>
                  </a:cubicBezTo>
                  <a:cubicBezTo>
                    <a:pt x="158262" y="407796"/>
                    <a:pt x="139840" y="261258"/>
                    <a:pt x="120581" y="180871"/>
                  </a:cubicBezTo>
                  <a:cubicBezTo>
                    <a:pt x="101322" y="100484"/>
                    <a:pt x="75363" y="75363"/>
                    <a:pt x="55266" y="45218"/>
                  </a:cubicBezTo>
                  <a:cubicBezTo>
                    <a:pt x="35169" y="15073"/>
                    <a:pt x="17584" y="753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607358" y="3547068"/>
            <a:ext cx="192593" cy="1969477"/>
            <a:chOff x="3607358" y="3547068"/>
            <a:chExt cx="192593" cy="1969477"/>
          </a:xfrm>
        </p:grpSpPr>
        <p:sp>
          <p:nvSpPr>
            <p:cNvPr id="20" name="19 Forma libre"/>
            <p:cNvSpPr/>
            <p:nvPr/>
          </p:nvSpPr>
          <p:spPr>
            <a:xfrm>
              <a:off x="3622431" y="4381945"/>
              <a:ext cx="106437" cy="1129576"/>
            </a:xfrm>
            <a:custGeom>
              <a:avLst/>
              <a:gdLst>
                <a:gd name="connsiteX0" fmla="*/ 0 w 106437"/>
                <a:gd name="connsiteY0" fmla="*/ 1129576 h 1129576"/>
                <a:gd name="connsiteX1" fmla="*/ 50242 w 106437"/>
                <a:gd name="connsiteY1" fmla="*/ 1094407 h 1129576"/>
                <a:gd name="connsiteX2" fmla="*/ 65314 w 106437"/>
                <a:gd name="connsiteY2" fmla="*/ 1008996 h 1129576"/>
                <a:gd name="connsiteX3" fmla="*/ 100483 w 106437"/>
                <a:gd name="connsiteY3" fmla="*/ 767835 h 1129576"/>
                <a:gd name="connsiteX4" fmla="*/ 105507 w 106437"/>
                <a:gd name="connsiteY4" fmla="*/ 561844 h 1129576"/>
                <a:gd name="connsiteX5" fmla="*/ 90435 w 106437"/>
                <a:gd name="connsiteY5" fmla="*/ 280490 h 1129576"/>
                <a:gd name="connsiteX6" fmla="*/ 65314 w 106437"/>
                <a:gd name="connsiteY6" fmla="*/ 104644 h 1129576"/>
                <a:gd name="connsiteX7" fmla="*/ 30145 w 106437"/>
                <a:gd name="connsiteY7" fmla="*/ 9185 h 1129576"/>
                <a:gd name="connsiteX8" fmla="*/ 5024 w 106437"/>
                <a:gd name="connsiteY8" fmla="*/ 9185 h 11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37" h="1129576">
                  <a:moveTo>
                    <a:pt x="0" y="1129576"/>
                  </a:moveTo>
                  <a:cubicBezTo>
                    <a:pt x="19678" y="1122040"/>
                    <a:pt x="39356" y="1114504"/>
                    <a:pt x="50242" y="1094407"/>
                  </a:cubicBezTo>
                  <a:cubicBezTo>
                    <a:pt x="61128" y="1074310"/>
                    <a:pt x="56941" y="1063425"/>
                    <a:pt x="65314" y="1008996"/>
                  </a:cubicBezTo>
                  <a:cubicBezTo>
                    <a:pt x="73687" y="954567"/>
                    <a:pt x="93784" y="842360"/>
                    <a:pt x="100483" y="767835"/>
                  </a:cubicBezTo>
                  <a:cubicBezTo>
                    <a:pt x="107182" y="693310"/>
                    <a:pt x="107182" y="643068"/>
                    <a:pt x="105507" y="561844"/>
                  </a:cubicBezTo>
                  <a:cubicBezTo>
                    <a:pt x="103832" y="480620"/>
                    <a:pt x="97134" y="356690"/>
                    <a:pt x="90435" y="280490"/>
                  </a:cubicBezTo>
                  <a:cubicBezTo>
                    <a:pt x="83736" y="204290"/>
                    <a:pt x="75362" y="149861"/>
                    <a:pt x="65314" y="104644"/>
                  </a:cubicBezTo>
                  <a:cubicBezTo>
                    <a:pt x="55266" y="59427"/>
                    <a:pt x="40193" y="25095"/>
                    <a:pt x="30145" y="9185"/>
                  </a:cubicBezTo>
                  <a:cubicBezTo>
                    <a:pt x="20097" y="-6725"/>
                    <a:pt x="12560" y="1230"/>
                    <a:pt x="5024" y="91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3607358" y="3547068"/>
              <a:ext cx="192593" cy="1969477"/>
            </a:xfrm>
            <a:custGeom>
              <a:avLst/>
              <a:gdLst>
                <a:gd name="connsiteX0" fmla="*/ 0 w 192593"/>
                <a:gd name="connsiteY0" fmla="*/ 1969477 h 1969477"/>
                <a:gd name="connsiteX1" fmla="*/ 90435 w 192593"/>
                <a:gd name="connsiteY1" fmla="*/ 1894114 h 1969477"/>
                <a:gd name="connsiteX2" fmla="*/ 150726 w 192593"/>
                <a:gd name="connsiteY2" fmla="*/ 1678075 h 1969477"/>
                <a:gd name="connsiteX3" fmla="*/ 185895 w 192593"/>
                <a:gd name="connsiteY3" fmla="*/ 1271117 h 1969477"/>
                <a:gd name="connsiteX4" fmla="*/ 190919 w 192593"/>
                <a:gd name="connsiteY4" fmla="*/ 803868 h 1969477"/>
                <a:gd name="connsiteX5" fmla="*/ 165798 w 192593"/>
                <a:gd name="connsiteY5" fmla="*/ 442128 h 1969477"/>
                <a:gd name="connsiteX6" fmla="*/ 120580 w 192593"/>
                <a:gd name="connsiteY6" fmla="*/ 155750 h 1969477"/>
                <a:gd name="connsiteX7" fmla="*/ 65315 w 192593"/>
                <a:gd name="connsiteY7" fmla="*/ 35169 h 1969477"/>
                <a:gd name="connsiteX8" fmla="*/ 20097 w 192593"/>
                <a:gd name="connsiteY8" fmla="*/ 0 h 19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93" h="1969477">
                  <a:moveTo>
                    <a:pt x="0" y="1969477"/>
                  </a:moveTo>
                  <a:cubicBezTo>
                    <a:pt x="32657" y="1956079"/>
                    <a:pt x="65314" y="1942681"/>
                    <a:pt x="90435" y="1894114"/>
                  </a:cubicBezTo>
                  <a:cubicBezTo>
                    <a:pt x="115556" y="1845547"/>
                    <a:pt x="134816" y="1781908"/>
                    <a:pt x="150726" y="1678075"/>
                  </a:cubicBezTo>
                  <a:cubicBezTo>
                    <a:pt x="166636" y="1574242"/>
                    <a:pt x="179196" y="1416818"/>
                    <a:pt x="185895" y="1271117"/>
                  </a:cubicBezTo>
                  <a:cubicBezTo>
                    <a:pt x="192594" y="1125416"/>
                    <a:pt x="194268" y="942033"/>
                    <a:pt x="190919" y="803868"/>
                  </a:cubicBezTo>
                  <a:cubicBezTo>
                    <a:pt x="187570" y="665703"/>
                    <a:pt x="177521" y="550147"/>
                    <a:pt x="165798" y="442128"/>
                  </a:cubicBezTo>
                  <a:cubicBezTo>
                    <a:pt x="154075" y="334109"/>
                    <a:pt x="137327" y="223576"/>
                    <a:pt x="120580" y="155750"/>
                  </a:cubicBezTo>
                  <a:cubicBezTo>
                    <a:pt x="103833" y="87924"/>
                    <a:pt x="82062" y="61127"/>
                    <a:pt x="65315" y="35169"/>
                  </a:cubicBezTo>
                  <a:cubicBezTo>
                    <a:pt x="48568" y="9211"/>
                    <a:pt x="34332" y="4605"/>
                    <a:pt x="2009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245429" y="3828422"/>
            <a:ext cx="146665" cy="1688123"/>
            <a:chOff x="4245429" y="3828422"/>
            <a:chExt cx="146665" cy="1688123"/>
          </a:xfrm>
        </p:grpSpPr>
        <p:sp>
          <p:nvSpPr>
            <p:cNvPr id="22" name="21 Forma libre"/>
            <p:cNvSpPr/>
            <p:nvPr/>
          </p:nvSpPr>
          <p:spPr>
            <a:xfrm>
              <a:off x="4250453" y="4109776"/>
              <a:ext cx="122627" cy="1406769"/>
            </a:xfrm>
            <a:custGeom>
              <a:avLst/>
              <a:gdLst>
                <a:gd name="connsiteX0" fmla="*/ 0 w 122627"/>
                <a:gd name="connsiteY0" fmla="*/ 1406769 h 1406769"/>
                <a:gd name="connsiteX1" fmla="*/ 50242 w 122627"/>
                <a:gd name="connsiteY1" fmla="*/ 1341455 h 1406769"/>
                <a:gd name="connsiteX2" fmla="*/ 90435 w 122627"/>
                <a:gd name="connsiteY2" fmla="*/ 1220875 h 1406769"/>
                <a:gd name="connsiteX3" fmla="*/ 120580 w 122627"/>
                <a:gd name="connsiteY3" fmla="*/ 849086 h 1406769"/>
                <a:gd name="connsiteX4" fmla="*/ 115556 w 122627"/>
                <a:gd name="connsiteY4" fmla="*/ 457200 h 1406769"/>
                <a:gd name="connsiteX5" fmla="*/ 80387 w 122627"/>
                <a:gd name="connsiteY5" fmla="*/ 211015 h 1406769"/>
                <a:gd name="connsiteX6" fmla="*/ 40193 w 122627"/>
                <a:gd name="connsiteY6" fmla="*/ 45217 h 1406769"/>
                <a:gd name="connsiteX7" fmla="*/ 5024 w 122627"/>
                <a:gd name="connsiteY7" fmla="*/ 0 h 14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27" h="1406769">
                  <a:moveTo>
                    <a:pt x="0" y="1406769"/>
                  </a:moveTo>
                  <a:cubicBezTo>
                    <a:pt x="17585" y="1389603"/>
                    <a:pt x="35170" y="1372437"/>
                    <a:pt x="50242" y="1341455"/>
                  </a:cubicBezTo>
                  <a:cubicBezTo>
                    <a:pt x="65314" y="1310473"/>
                    <a:pt x="78712" y="1302936"/>
                    <a:pt x="90435" y="1220875"/>
                  </a:cubicBezTo>
                  <a:cubicBezTo>
                    <a:pt x="102158" y="1138813"/>
                    <a:pt x="116393" y="976365"/>
                    <a:pt x="120580" y="849086"/>
                  </a:cubicBezTo>
                  <a:cubicBezTo>
                    <a:pt x="124767" y="721807"/>
                    <a:pt x="122255" y="563545"/>
                    <a:pt x="115556" y="457200"/>
                  </a:cubicBezTo>
                  <a:cubicBezTo>
                    <a:pt x="108857" y="350855"/>
                    <a:pt x="92947" y="279679"/>
                    <a:pt x="80387" y="211015"/>
                  </a:cubicBezTo>
                  <a:cubicBezTo>
                    <a:pt x="67827" y="142351"/>
                    <a:pt x="52754" y="80386"/>
                    <a:pt x="40193" y="45217"/>
                  </a:cubicBezTo>
                  <a:cubicBezTo>
                    <a:pt x="27633" y="10048"/>
                    <a:pt x="16328" y="5024"/>
                    <a:pt x="502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4245429" y="3828422"/>
              <a:ext cx="146665" cy="1688123"/>
            </a:xfrm>
            <a:custGeom>
              <a:avLst/>
              <a:gdLst>
                <a:gd name="connsiteX0" fmla="*/ 0 w 146665"/>
                <a:gd name="connsiteY0" fmla="*/ 1688123 h 1688123"/>
                <a:gd name="connsiteX1" fmla="*/ 50241 w 146665"/>
                <a:gd name="connsiteY1" fmla="*/ 1632857 h 1688123"/>
                <a:gd name="connsiteX2" fmla="*/ 100483 w 146665"/>
                <a:gd name="connsiteY2" fmla="*/ 1492180 h 1688123"/>
                <a:gd name="connsiteX3" fmla="*/ 135652 w 146665"/>
                <a:gd name="connsiteY3" fmla="*/ 1240971 h 1688123"/>
                <a:gd name="connsiteX4" fmla="*/ 145701 w 146665"/>
                <a:gd name="connsiteY4" fmla="*/ 758651 h 1688123"/>
                <a:gd name="connsiteX5" fmla="*/ 115556 w 146665"/>
                <a:gd name="connsiteY5" fmla="*/ 296426 h 1688123"/>
                <a:gd name="connsiteX6" fmla="*/ 70338 w 146665"/>
                <a:gd name="connsiteY6" fmla="*/ 65314 h 1688123"/>
                <a:gd name="connsiteX7" fmla="*/ 10048 w 146665"/>
                <a:gd name="connsiteY7" fmla="*/ 0 h 168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65" h="1688123">
                  <a:moveTo>
                    <a:pt x="0" y="1688123"/>
                  </a:moveTo>
                  <a:cubicBezTo>
                    <a:pt x="16747" y="1676818"/>
                    <a:pt x="33494" y="1665514"/>
                    <a:pt x="50241" y="1632857"/>
                  </a:cubicBezTo>
                  <a:cubicBezTo>
                    <a:pt x="66988" y="1600200"/>
                    <a:pt x="86248" y="1557494"/>
                    <a:pt x="100483" y="1492180"/>
                  </a:cubicBezTo>
                  <a:cubicBezTo>
                    <a:pt x="114718" y="1426866"/>
                    <a:pt x="128116" y="1363226"/>
                    <a:pt x="135652" y="1240971"/>
                  </a:cubicBezTo>
                  <a:cubicBezTo>
                    <a:pt x="143188" y="1118716"/>
                    <a:pt x="149050" y="916075"/>
                    <a:pt x="145701" y="758651"/>
                  </a:cubicBezTo>
                  <a:cubicBezTo>
                    <a:pt x="142352" y="601227"/>
                    <a:pt x="128117" y="411982"/>
                    <a:pt x="115556" y="296426"/>
                  </a:cubicBezTo>
                  <a:cubicBezTo>
                    <a:pt x="102995" y="180870"/>
                    <a:pt x="87923" y="114718"/>
                    <a:pt x="70338" y="65314"/>
                  </a:cubicBezTo>
                  <a:cubicBezTo>
                    <a:pt x="52753" y="15910"/>
                    <a:pt x="31400" y="7955"/>
                    <a:pt x="1004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436411" y="5827945"/>
            <a:ext cx="2875355" cy="338554"/>
            <a:chOff x="1436411" y="5827945"/>
            <a:chExt cx="2875355" cy="338554"/>
          </a:xfrm>
        </p:grpSpPr>
        <p:sp>
          <p:nvSpPr>
            <p:cNvPr id="28" name="27 CuadroTexto"/>
            <p:cNvSpPr txBox="1"/>
            <p:nvPr/>
          </p:nvSpPr>
          <p:spPr>
            <a:xfrm>
              <a:off x="1436411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±1</a:t>
              </a:r>
              <a:endParaRPr lang="en-US" sz="1600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04489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±2</a:t>
              </a:r>
              <a:endParaRPr lang="en-US" sz="1600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264896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±3</a:t>
              </a:r>
              <a:endParaRPr lang="en-US" sz="16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257449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±4</a:t>
              </a:r>
              <a:endParaRPr lang="en-US" sz="1600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901076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±5</a:t>
              </a:r>
              <a:endParaRPr lang="en-US" sz="1600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436411" y="6102701"/>
            <a:ext cx="2875355" cy="338554"/>
            <a:chOff x="1436411" y="5827945"/>
            <a:chExt cx="2875355" cy="338554"/>
          </a:xfrm>
        </p:grpSpPr>
        <p:sp>
          <p:nvSpPr>
            <p:cNvPr id="35" name="34 CuadroTexto"/>
            <p:cNvSpPr txBox="1"/>
            <p:nvPr/>
          </p:nvSpPr>
          <p:spPr>
            <a:xfrm>
              <a:off x="1436411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±2</a:t>
              </a:r>
              <a:endParaRPr lang="en-US" sz="1600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04489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±3</a:t>
              </a:r>
              <a:endParaRPr lang="en-US" sz="16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264896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±4</a:t>
              </a:r>
              <a:endParaRPr lang="en-US" sz="1600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257449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±5</a:t>
              </a:r>
              <a:endParaRPr lang="en-US" sz="1600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901076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±1</a:t>
              </a:r>
              <a:endParaRPr lang="en-US" sz="1600" dirty="0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4245429" y="2722728"/>
            <a:ext cx="252562" cy="2804615"/>
            <a:chOff x="1774209" y="2702257"/>
            <a:chExt cx="252562" cy="2804615"/>
          </a:xfrm>
        </p:grpSpPr>
        <p:sp>
          <p:nvSpPr>
            <p:cNvPr id="41" name="40 Forma libre"/>
            <p:cNvSpPr/>
            <p:nvPr/>
          </p:nvSpPr>
          <p:spPr>
            <a:xfrm>
              <a:off x="1777594" y="5237683"/>
              <a:ext cx="29353" cy="263347"/>
            </a:xfrm>
            <a:custGeom>
              <a:avLst/>
              <a:gdLst>
                <a:gd name="connsiteX0" fmla="*/ 0 w 29353"/>
                <a:gd name="connsiteY0" fmla="*/ 263347 h 263347"/>
                <a:gd name="connsiteX1" fmla="*/ 14630 w 29353"/>
                <a:gd name="connsiteY1" fmla="*/ 197511 h 263347"/>
                <a:gd name="connsiteX2" fmla="*/ 29260 w 29353"/>
                <a:gd name="connsiteY2" fmla="*/ 65837 h 263347"/>
                <a:gd name="connsiteX3" fmla="*/ 7315 w 29353"/>
                <a:gd name="connsiteY3" fmla="*/ 0 h 26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53" h="263347">
                  <a:moveTo>
                    <a:pt x="0" y="263347"/>
                  </a:moveTo>
                  <a:cubicBezTo>
                    <a:pt x="4876" y="246888"/>
                    <a:pt x="9753" y="230429"/>
                    <a:pt x="14630" y="197511"/>
                  </a:cubicBezTo>
                  <a:cubicBezTo>
                    <a:pt x="19507" y="164593"/>
                    <a:pt x="30479" y="98755"/>
                    <a:pt x="29260" y="65837"/>
                  </a:cubicBezTo>
                  <a:cubicBezTo>
                    <a:pt x="28041" y="32919"/>
                    <a:pt x="17678" y="16459"/>
                    <a:pt x="73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774209" y="2702257"/>
              <a:ext cx="252562" cy="2804615"/>
            </a:xfrm>
            <a:custGeom>
              <a:avLst/>
              <a:gdLst>
                <a:gd name="connsiteX0" fmla="*/ 0 w 252562"/>
                <a:gd name="connsiteY0" fmla="*/ 2804615 h 2804615"/>
                <a:gd name="connsiteX1" fmla="*/ 75063 w 252562"/>
                <a:gd name="connsiteY1" fmla="*/ 2750024 h 2804615"/>
                <a:gd name="connsiteX2" fmla="*/ 136478 w 252562"/>
                <a:gd name="connsiteY2" fmla="*/ 2593074 h 2804615"/>
                <a:gd name="connsiteX3" fmla="*/ 225188 w 252562"/>
                <a:gd name="connsiteY3" fmla="*/ 2053988 h 2804615"/>
                <a:gd name="connsiteX4" fmla="*/ 252484 w 252562"/>
                <a:gd name="connsiteY4" fmla="*/ 1501253 h 2804615"/>
                <a:gd name="connsiteX5" fmla="*/ 232012 w 252562"/>
                <a:gd name="connsiteY5" fmla="*/ 1044053 h 2804615"/>
                <a:gd name="connsiteX6" fmla="*/ 191069 w 252562"/>
                <a:gd name="connsiteY6" fmla="*/ 450376 h 2804615"/>
                <a:gd name="connsiteX7" fmla="*/ 116006 w 252562"/>
                <a:gd name="connsiteY7" fmla="*/ 122830 h 2804615"/>
                <a:gd name="connsiteX8" fmla="*/ 40943 w 252562"/>
                <a:gd name="connsiteY8" fmla="*/ 27295 h 2804615"/>
                <a:gd name="connsiteX9" fmla="*/ 0 w 252562"/>
                <a:gd name="connsiteY9" fmla="*/ 0 h 280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62" h="2804615">
                  <a:moveTo>
                    <a:pt x="0" y="2804615"/>
                  </a:moveTo>
                  <a:cubicBezTo>
                    <a:pt x="26158" y="2794948"/>
                    <a:pt x="52317" y="2785281"/>
                    <a:pt x="75063" y="2750024"/>
                  </a:cubicBezTo>
                  <a:cubicBezTo>
                    <a:pt x="97809" y="2714767"/>
                    <a:pt x="111457" y="2709080"/>
                    <a:pt x="136478" y="2593074"/>
                  </a:cubicBezTo>
                  <a:cubicBezTo>
                    <a:pt x="161499" y="2477068"/>
                    <a:pt x="205854" y="2235958"/>
                    <a:pt x="225188" y="2053988"/>
                  </a:cubicBezTo>
                  <a:cubicBezTo>
                    <a:pt x="244522" y="1872018"/>
                    <a:pt x="251347" y="1669575"/>
                    <a:pt x="252484" y="1501253"/>
                  </a:cubicBezTo>
                  <a:cubicBezTo>
                    <a:pt x="253621" y="1332931"/>
                    <a:pt x="242248" y="1219199"/>
                    <a:pt x="232012" y="1044053"/>
                  </a:cubicBezTo>
                  <a:cubicBezTo>
                    <a:pt x="221776" y="868907"/>
                    <a:pt x="210403" y="603913"/>
                    <a:pt x="191069" y="450376"/>
                  </a:cubicBezTo>
                  <a:cubicBezTo>
                    <a:pt x="171735" y="296839"/>
                    <a:pt x="141027" y="193343"/>
                    <a:pt x="116006" y="122830"/>
                  </a:cubicBezTo>
                  <a:cubicBezTo>
                    <a:pt x="90985" y="52316"/>
                    <a:pt x="60277" y="47767"/>
                    <a:pt x="40943" y="27295"/>
                  </a:cubicBezTo>
                  <a:cubicBezTo>
                    <a:pt x="21609" y="6823"/>
                    <a:pt x="10804" y="3411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1750692" y="2981278"/>
            <a:ext cx="232282" cy="2539512"/>
            <a:chOff x="2381534" y="2987831"/>
            <a:chExt cx="232282" cy="2539512"/>
          </a:xfrm>
        </p:grpSpPr>
        <p:sp>
          <p:nvSpPr>
            <p:cNvPr id="44" name="43 Forma libre"/>
            <p:cNvSpPr/>
            <p:nvPr/>
          </p:nvSpPr>
          <p:spPr>
            <a:xfrm>
              <a:off x="2381534" y="4946531"/>
              <a:ext cx="67503" cy="580812"/>
            </a:xfrm>
            <a:custGeom>
              <a:avLst/>
              <a:gdLst>
                <a:gd name="connsiteX0" fmla="*/ 0 w 67503"/>
                <a:gd name="connsiteY0" fmla="*/ 580812 h 580812"/>
                <a:gd name="connsiteX1" fmla="*/ 61415 w 67503"/>
                <a:gd name="connsiteY1" fmla="*/ 471630 h 580812"/>
                <a:gd name="connsiteX2" fmla="*/ 61415 w 67503"/>
                <a:gd name="connsiteY2" fmla="*/ 185027 h 580812"/>
                <a:gd name="connsiteX3" fmla="*/ 27296 w 67503"/>
                <a:gd name="connsiteY3" fmla="*/ 28078 h 580812"/>
                <a:gd name="connsiteX4" fmla="*/ 13648 w 67503"/>
                <a:gd name="connsiteY4" fmla="*/ 782 h 58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3" h="580812">
                  <a:moveTo>
                    <a:pt x="0" y="580812"/>
                  </a:moveTo>
                  <a:cubicBezTo>
                    <a:pt x="25589" y="559203"/>
                    <a:pt x="51179" y="537594"/>
                    <a:pt x="61415" y="471630"/>
                  </a:cubicBezTo>
                  <a:cubicBezTo>
                    <a:pt x="71651" y="405666"/>
                    <a:pt x="67101" y="258952"/>
                    <a:pt x="61415" y="185027"/>
                  </a:cubicBezTo>
                  <a:cubicBezTo>
                    <a:pt x="55729" y="111102"/>
                    <a:pt x="35257" y="58785"/>
                    <a:pt x="27296" y="28078"/>
                  </a:cubicBezTo>
                  <a:cubicBezTo>
                    <a:pt x="19335" y="-2629"/>
                    <a:pt x="16491" y="-924"/>
                    <a:pt x="13648" y="78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2395182" y="2987831"/>
              <a:ext cx="218634" cy="2505393"/>
            </a:xfrm>
            <a:custGeom>
              <a:avLst/>
              <a:gdLst>
                <a:gd name="connsiteX0" fmla="*/ 13648 w 218634"/>
                <a:gd name="connsiteY0" fmla="*/ 2505393 h 2505393"/>
                <a:gd name="connsiteX1" fmla="*/ 75063 w 218634"/>
                <a:gd name="connsiteY1" fmla="*/ 2443978 h 2505393"/>
                <a:gd name="connsiteX2" fmla="*/ 156949 w 218634"/>
                <a:gd name="connsiteY2" fmla="*/ 2218790 h 2505393"/>
                <a:gd name="connsiteX3" fmla="*/ 184245 w 218634"/>
                <a:gd name="connsiteY3" fmla="*/ 1918539 h 2505393"/>
                <a:gd name="connsiteX4" fmla="*/ 218364 w 218634"/>
                <a:gd name="connsiteY4" fmla="*/ 1406748 h 2505393"/>
                <a:gd name="connsiteX5" fmla="*/ 197893 w 218634"/>
                <a:gd name="connsiteY5" fmla="*/ 765303 h 2505393"/>
                <a:gd name="connsiteX6" fmla="*/ 156949 w 218634"/>
                <a:gd name="connsiteY6" fmla="*/ 376342 h 2505393"/>
                <a:gd name="connsiteX7" fmla="*/ 95534 w 218634"/>
                <a:gd name="connsiteY7" fmla="*/ 103387 h 2505393"/>
                <a:gd name="connsiteX8" fmla="*/ 27296 w 218634"/>
                <a:gd name="connsiteY8" fmla="*/ 14676 h 2505393"/>
                <a:gd name="connsiteX9" fmla="*/ 0 w 218634"/>
                <a:gd name="connsiteY9" fmla="*/ 1029 h 250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34" h="2505393">
                  <a:moveTo>
                    <a:pt x="13648" y="2505393"/>
                  </a:moveTo>
                  <a:cubicBezTo>
                    <a:pt x="32414" y="2498569"/>
                    <a:pt x="51180" y="2491745"/>
                    <a:pt x="75063" y="2443978"/>
                  </a:cubicBezTo>
                  <a:cubicBezTo>
                    <a:pt x="98946" y="2396211"/>
                    <a:pt x="138752" y="2306363"/>
                    <a:pt x="156949" y="2218790"/>
                  </a:cubicBezTo>
                  <a:cubicBezTo>
                    <a:pt x="175146" y="2131217"/>
                    <a:pt x="174009" y="2053879"/>
                    <a:pt x="184245" y="1918539"/>
                  </a:cubicBezTo>
                  <a:cubicBezTo>
                    <a:pt x="194481" y="1783199"/>
                    <a:pt x="216089" y="1598954"/>
                    <a:pt x="218364" y="1406748"/>
                  </a:cubicBezTo>
                  <a:cubicBezTo>
                    <a:pt x="220639" y="1214542"/>
                    <a:pt x="208129" y="937037"/>
                    <a:pt x="197893" y="765303"/>
                  </a:cubicBezTo>
                  <a:cubicBezTo>
                    <a:pt x="187657" y="593569"/>
                    <a:pt x="174009" y="486661"/>
                    <a:pt x="156949" y="376342"/>
                  </a:cubicBezTo>
                  <a:cubicBezTo>
                    <a:pt x="139889" y="266023"/>
                    <a:pt x="117143" y="163665"/>
                    <a:pt x="95534" y="103387"/>
                  </a:cubicBezTo>
                  <a:cubicBezTo>
                    <a:pt x="73925" y="43109"/>
                    <a:pt x="43218" y="31736"/>
                    <a:pt x="27296" y="14676"/>
                  </a:cubicBezTo>
                  <a:cubicBezTo>
                    <a:pt x="11374" y="-2384"/>
                    <a:pt x="5687" y="-678"/>
                    <a:pt x="0" y="10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2368591" y="3259161"/>
            <a:ext cx="208541" cy="2250831"/>
            <a:chOff x="2999433" y="3265714"/>
            <a:chExt cx="208541" cy="2250831"/>
          </a:xfrm>
        </p:grpSpPr>
        <p:sp>
          <p:nvSpPr>
            <p:cNvPr id="47" name="46 Forma libre"/>
            <p:cNvSpPr/>
            <p:nvPr/>
          </p:nvSpPr>
          <p:spPr>
            <a:xfrm>
              <a:off x="2999433" y="4672484"/>
              <a:ext cx="80885" cy="834013"/>
            </a:xfrm>
            <a:custGeom>
              <a:avLst/>
              <a:gdLst>
                <a:gd name="connsiteX0" fmla="*/ 0 w 80885"/>
                <a:gd name="connsiteY0" fmla="*/ 834013 h 834013"/>
                <a:gd name="connsiteX1" fmla="*/ 50242 w 80885"/>
                <a:gd name="connsiteY1" fmla="*/ 793819 h 834013"/>
                <a:gd name="connsiteX2" fmla="*/ 70338 w 80885"/>
                <a:gd name="connsiteY2" fmla="*/ 607925 h 834013"/>
                <a:gd name="connsiteX3" fmla="*/ 80387 w 80885"/>
                <a:gd name="connsiteY3" fmla="*/ 306474 h 834013"/>
                <a:gd name="connsiteX4" fmla="*/ 55266 w 80885"/>
                <a:gd name="connsiteY4" fmla="*/ 75362 h 834013"/>
                <a:gd name="connsiteX5" fmla="*/ 25121 w 80885"/>
                <a:gd name="connsiteY5" fmla="*/ 15072 h 834013"/>
                <a:gd name="connsiteX6" fmla="*/ 15072 w 80885"/>
                <a:gd name="connsiteY6" fmla="*/ 0 h 8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85" h="834013">
                  <a:moveTo>
                    <a:pt x="0" y="834013"/>
                  </a:moveTo>
                  <a:cubicBezTo>
                    <a:pt x="19259" y="832756"/>
                    <a:pt x="38519" y="831500"/>
                    <a:pt x="50242" y="793819"/>
                  </a:cubicBezTo>
                  <a:cubicBezTo>
                    <a:pt x="61965" y="756138"/>
                    <a:pt x="65314" y="689149"/>
                    <a:pt x="70338" y="607925"/>
                  </a:cubicBezTo>
                  <a:cubicBezTo>
                    <a:pt x="75362" y="526701"/>
                    <a:pt x="82899" y="395234"/>
                    <a:pt x="80387" y="306474"/>
                  </a:cubicBezTo>
                  <a:cubicBezTo>
                    <a:pt x="77875" y="217714"/>
                    <a:pt x="64477" y="123929"/>
                    <a:pt x="55266" y="75362"/>
                  </a:cubicBezTo>
                  <a:cubicBezTo>
                    <a:pt x="46055" y="26795"/>
                    <a:pt x="31820" y="27632"/>
                    <a:pt x="25121" y="15072"/>
                  </a:cubicBezTo>
                  <a:cubicBezTo>
                    <a:pt x="18422" y="2512"/>
                    <a:pt x="16747" y="1256"/>
                    <a:pt x="1507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3009481" y="3265714"/>
              <a:ext cx="198493" cy="2250831"/>
            </a:xfrm>
            <a:custGeom>
              <a:avLst/>
              <a:gdLst>
                <a:gd name="connsiteX0" fmla="*/ 0 w 198493"/>
                <a:gd name="connsiteY0" fmla="*/ 2250831 h 2250831"/>
                <a:gd name="connsiteX1" fmla="*/ 70339 w 198493"/>
                <a:gd name="connsiteY1" fmla="*/ 2170444 h 2250831"/>
                <a:gd name="connsiteX2" fmla="*/ 130629 w 198493"/>
                <a:gd name="connsiteY2" fmla="*/ 2019719 h 2250831"/>
                <a:gd name="connsiteX3" fmla="*/ 180871 w 198493"/>
                <a:gd name="connsiteY3" fmla="*/ 1663002 h 2250831"/>
                <a:gd name="connsiteX4" fmla="*/ 195943 w 198493"/>
                <a:gd name="connsiteY4" fmla="*/ 1266093 h 2250831"/>
                <a:gd name="connsiteX5" fmla="*/ 195943 w 198493"/>
                <a:gd name="connsiteY5" fmla="*/ 899328 h 2250831"/>
                <a:gd name="connsiteX6" fmla="*/ 170822 w 198493"/>
                <a:gd name="connsiteY6" fmla="*/ 527539 h 2250831"/>
                <a:gd name="connsiteX7" fmla="*/ 120581 w 198493"/>
                <a:gd name="connsiteY7" fmla="*/ 180871 h 2250831"/>
                <a:gd name="connsiteX8" fmla="*/ 55266 w 198493"/>
                <a:gd name="connsiteY8" fmla="*/ 45218 h 2250831"/>
                <a:gd name="connsiteX9" fmla="*/ 0 w 198493"/>
                <a:gd name="connsiteY9" fmla="*/ 0 h 225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493" h="2250831">
                  <a:moveTo>
                    <a:pt x="0" y="2250831"/>
                  </a:moveTo>
                  <a:cubicBezTo>
                    <a:pt x="24284" y="2229897"/>
                    <a:pt x="48568" y="2208963"/>
                    <a:pt x="70339" y="2170444"/>
                  </a:cubicBezTo>
                  <a:cubicBezTo>
                    <a:pt x="92110" y="2131925"/>
                    <a:pt x="112207" y="2104293"/>
                    <a:pt x="130629" y="2019719"/>
                  </a:cubicBezTo>
                  <a:cubicBezTo>
                    <a:pt x="149051" y="1935145"/>
                    <a:pt x="169985" y="1788606"/>
                    <a:pt x="180871" y="1663002"/>
                  </a:cubicBezTo>
                  <a:cubicBezTo>
                    <a:pt x="191757" y="1537398"/>
                    <a:pt x="193431" y="1393372"/>
                    <a:pt x="195943" y="1266093"/>
                  </a:cubicBezTo>
                  <a:cubicBezTo>
                    <a:pt x="198455" y="1138814"/>
                    <a:pt x="200130" y="1022420"/>
                    <a:pt x="195943" y="899328"/>
                  </a:cubicBezTo>
                  <a:cubicBezTo>
                    <a:pt x="191756" y="776236"/>
                    <a:pt x="183382" y="647282"/>
                    <a:pt x="170822" y="527539"/>
                  </a:cubicBezTo>
                  <a:cubicBezTo>
                    <a:pt x="158262" y="407796"/>
                    <a:pt x="139840" y="261258"/>
                    <a:pt x="120581" y="180871"/>
                  </a:cubicBezTo>
                  <a:cubicBezTo>
                    <a:pt x="101322" y="100484"/>
                    <a:pt x="75363" y="75363"/>
                    <a:pt x="55266" y="45218"/>
                  </a:cubicBezTo>
                  <a:cubicBezTo>
                    <a:pt x="35169" y="15073"/>
                    <a:pt x="17584" y="753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2976516" y="3540515"/>
            <a:ext cx="192593" cy="1969477"/>
            <a:chOff x="3607358" y="3547068"/>
            <a:chExt cx="192593" cy="1969477"/>
          </a:xfrm>
        </p:grpSpPr>
        <p:sp>
          <p:nvSpPr>
            <p:cNvPr id="50" name="49 Forma libre"/>
            <p:cNvSpPr/>
            <p:nvPr/>
          </p:nvSpPr>
          <p:spPr>
            <a:xfrm>
              <a:off x="3622431" y="4381945"/>
              <a:ext cx="106437" cy="1129576"/>
            </a:xfrm>
            <a:custGeom>
              <a:avLst/>
              <a:gdLst>
                <a:gd name="connsiteX0" fmla="*/ 0 w 106437"/>
                <a:gd name="connsiteY0" fmla="*/ 1129576 h 1129576"/>
                <a:gd name="connsiteX1" fmla="*/ 50242 w 106437"/>
                <a:gd name="connsiteY1" fmla="*/ 1094407 h 1129576"/>
                <a:gd name="connsiteX2" fmla="*/ 65314 w 106437"/>
                <a:gd name="connsiteY2" fmla="*/ 1008996 h 1129576"/>
                <a:gd name="connsiteX3" fmla="*/ 100483 w 106437"/>
                <a:gd name="connsiteY3" fmla="*/ 767835 h 1129576"/>
                <a:gd name="connsiteX4" fmla="*/ 105507 w 106437"/>
                <a:gd name="connsiteY4" fmla="*/ 561844 h 1129576"/>
                <a:gd name="connsiteX5" fmla="*/ 90435 w 106437"/>
                <a:gd name="connsiteY5" fmla="*/ 280490 h 1129576"/>
                <a:gd name="connsiteX6" fmla="*/ 65314 w 106437"/>
                <a:gd name="connsiteY6" fmla="*/ 104644 h 1129576"/>
                <a:gd name="connsiteX7" fmla="*/ 30145 w 106437"/>
                <a:gd name="connsiteY7" fmla="*/ 9185 h 1129576"/>
                <a:gd name="connsiteX8" fmla="*/ 5024 w 106437"/>
                <a:gd name="connsiteY8" fmla="*/ 9185 h 11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37" h="1129576">
                  <a:moveTo>
                    <a:pt x="0" y="1129576"/>
                  </a:moveTo>
                  <a:cubicBezTo>
                    <a:pt x="19678" y="1122040"/>
                    <a:pt x="39356" y="1114504"/>
                    <a:pt x="50242" y="1094407"/>
                  </a:cubicBezTo>
                  <a:cubicBezTo>
                    <a:pt x="61128" y="1074310"/>
                    <a:pt x="56941" y="1063425"/>
                    <a:pt x="65314" y="1008996"/>
                  </a:cubicBezTo>
                  <a:cubicBezTo>
                    <a:pt x="73687" y="954567"/>
                    <a:pt x="93784" y="842360"/>
                    <a:pt x="100483" y="767835"/>
                  </a:cubicBezTo>
                  <a:cubicBezTo>
                    <a:pt x="107182" y="693310"/>
                    <a:pt x="107182" y="643068"/>
                    <a:pt x="105507" y="561844"/>
                  </a:cubicBezTo>
                  <a:cubicBezTo>
                    <a:pt x="103832" y="480620"/>
                    <a:pt x="97134" y="356690"/>
                    <a:pt x="90435" y="280490"/>
                  </a:cubicBezTo>
                  <a:cubicBezTo>
                    <a:pt x="83736" y="204290"/>
                    <a:pt x="75362" y="149861"/>
                    <a:pt x="65314" y="104644"/>
                  </a:cubicBezTo>
                  <a:cubicBezTo>
                    <a:pt x="55266" y="59427"/>
                    <a:pt x="40193" y="25095"/>
                    <a:pt x="30145" y="9185"/>
                  </a:cubicBezTo>
                  <a:cubicBezTo>
                    <a:pt x="20097" y="-6725"/>
                    <a:pt x="12560" y="1230"/>
                    <a:pt x="5024" y="91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3607358" y="3547068"/>
              <a:ext cx="192593" cy="1969477"/>
            </a:xfrm>
            <a:custGeom>
              <a:avLst/>
              <a:gdLst>
                <a:gd name="connsiteX0" fmla="*/ 0 w 192593"/>
                <a:gd name="connsiteY0" fmla="*/ 1969477 h 1969477"/>
                <a:gd name="connsiteX1" fmla="*/ 90435 w 192593"/>
                <a:gd name="connsiteY1" fmla="*/ 1894114 h 1969477"/>
                <a:gd name="connsiteX2" fmla="*/ 150726 w 192593"/>
                <a:gd name="connsiteY2" fmla="*/ 1678075 h 1969477"/>
                <a:gd name="connsiteX3" fmla="*/ 185895 w 192593"/>
                <a:gd name="connsiteY3" fmla="*/ 1271117 h 1969477"/>
                <a:gd name="connsiteX4" fmla="*/ 190919 w 192593"/>
                <a:gd name="connsiteY4" fmla="*/ 803868 h 1969477"/>
                <a:gd name="connsiteX5" fmla="*/ 165798 w 192593"/>
                <a:gd name="connsiteY5" fmla="*/ 442128 h 1969477"/>
                <a:gd name="connsiteX6" fmla="*/ 120580 w 192593"/>
                <a:gd name="connsiteY6" fmla="*/ 155750 h 1969477"/>
                <a:gd name="connsiteX7" fmla="*/ 65315 w 192593"/>
                <a:gd name="connsiteY7" fmla="*/ 35169 h 1969477"/>
                <a:gd name="connsiteX8" fmla="*/ 20097 w 192593"/>
                <a:gd name="connsiteY8" fmla="*/ 0 h 19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93" h="1969477">
                  <a:moveTo>
                    <a:pt x="0" y="1969477"/>
                  </a:moveTo>
                  <a:cubicBezTo>
                    <a:pt x="32657" y="1956079"/>
                    <a:pt x="65314" y="1942681"/>
                    <a:pt x="90435" y="1894114"/>
                  </a:cubicBezTo>
                  <a:cubicBezTo>
                    <a:pt x="115556" y="1845547"/>
                    <a:pt x="134816" y="1781908"/>
                    <a:pt x="150726" y="1678075"/>
                  </a:cubicBezTo>
                  <a:cubicBezTo>
                    <a:pt x="166636" y="1574242"/>
                    <a:pt x="179196" y="1416818"/>
                    <a:pt x="185895" y="1271117"/>
                  </a:cubicBezTo>
                  <a:cubicBezTo>
                    <a:pt x="192594" y="1125416"/>
                    <a:pt x="194268" y="942033"/>
                    <a:pt x="190919" y="803868"/>
                  </a:cubicBezTo>
                  <a:cubicBezTo>
                    <a:pt x="187570" y="665703"/>
                    <a:pt x="177521" y="550147"/>
                    <a:pt x="165798" y="442128"/>
                  </a:cubicBezTo>
                  <a:cubicBezTo>
                    <a:pt x="154075" y="334109"/>
                    <a:pt x="137327" y="223576"/>
                    <a:pt x="120580" y="155750"/>
                  </a:cubicBezTo>
                  <a:cubicBezTo>
                    <a:pt x="103833" y="87924"/>
                    <a:pt x="82062" y="61127"/>
                    <a:pt x="65315" y="35169"/>
                  </a:cubicBezTo>
                  <a:cubicBezTo>
                    <a:pt x="48568" y="9211"/>
                    <a:pt x="34332" y="4605"/>
                    <a:pt x="20097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3614587" y="3821869"/>
            <a:ext cx="146665" cy="1688123"/>
            <a:chOff x="4245429" y="3828422"/>
            <a:chExt cx="146665" cy="1688123"/>
          </a:xfrm>
        </p:grpSpPr>
        <p:sp>
          <p:nvSpPr>
            <p:cNvPr id="53" name="52 Forma libre"/>
            <p:cNvSpPr/>
            <p:nvPr/>
          </p:nvSpPr>
          <p:spPr>
            <a:xfrm>
              <a:off x="4250453" y="4109776"/>
              <a:ext cx="122627" cy="1406769"/>
            </a:xfrm>
            <a:custGeom>
              <a:avLst/>
              <a:gdLst>
                <a:gd name="connsiteX0" fmla="*/ 0 w 122627"/>
                <a:gd name="connsiteY0" fmla="*/ 1406769 h 1406769"/>
                <a:gd name="connsiteX1" fmla="*/ 50242 w 122627"/>
                <a:gd name="connsiteY1" fmla="*/ 1341455 h 1406769"/>
                <a:gd name="connsiteX2" fmla="*/ 90435 w 122627"/>
                <a:gd name="connsiteY2" fmla="*/ 1220875 h 1406769"/>
                <a:gd name="connsiteX3" fmla="*/ 120580 w 122627"/>
                <a:gd name="connsiteY3" fmla="*/ 849086 h 1406769"/>
                <a:gd name="connsiteX4" fmla="*/ 115556 w 122627"/>
                <a:gd name="connsiteY4" fmla="*/ 457200 h 1406769"/>
                <a:gd name="connsiteX5" fmla="*/ 80387 w 122627"/>
                <a:gd name="connsiteY5" fmla="*/ 211015 h 1406769"/>
                <a:gd name="connsiteX6" fmla="*/ 40193 w 122627"/>
                <a:gd name="connsiteY6" fmla="*/ 45217 h 1406769"/>
                <a:gd name="connsiteX7" fmla="*/ 5024 w 122627"/>
                <a:gd name="connsiteY7" fmla="*/ 0 h 14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27" h="1406769">
                  <a:moveTo>
                    <a:pt x="0" y="1406769"/>
                  </a:moveTo>
                  <a:cubicBezTo>
                    <a:pt x="17585" y="1389603"/>
                    <a:pt x="35170" y="1372437"/>
                    <a:pt x="50242" y="1341455"/>
                  </a:cubicBezTo>
                  <a:cubicBezTo>
                    <a:pt x="65314" y="1310473"/>
                    <a:pt x="78712" y="1302936"/>
                    <a:pt x="90435" y="1220875"/>
                  </a:cubicBezTo>
                  <a:cubicBezTo>
                    <a:pt x="102158" y="1138813"/>
                    <a:pt x="116393" y="976365"/>
                    <a:pt x="120580" y="849086"/>
                  </a:cubicBezTo>
                  <a:cubicBezTo>
                    <a:pt x="124767" y="721807"/>
                    <a:pt x="122255" y="563545"/>
                    <a:pt x="115556" y="457200"/>
                  </a:cubicBezTo>
                  <a:cubicBezTo>
                    <a:pt x="108857" y="350855"/>
                    <a:pt x="92947" y="279679"/>
                    <a:pt x="80387" y="211015"/>
                  </a:cubicBezTo>
                  <a:cubicBezTo>
                    <a:pt x="67827" y="142351"/>
                    <a:pt x="52754" y="80386"/>
                    <a:pt x="40193" y="45217"/>
                  </a:cubicBezTo>
                  <a:cubicBezTo>
                    <a:pt x="27633" y="10048"/>
                    <a:pt x="16328" y="5024"/>
                    <a:pt x="502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4245429" y="3828422"/>
              <a:ext cx="146665" cy="1688123"/>
            </a:xfrm>
            <a:custGeom>
              <a:avLst/>
              <a:gdLst>
                <a:gd name="connsiteX0" fmla="*/ 0 w 146665"/>
                <a:gd name="connsiteY0" fmla="*/ 1688123 h 1688123"/>
                <a:gd name="connsiteX1" fmla="*/ 50241 w 146665"/>
                <a:gd name="connsiteY1" fmla="*/ 1632857 h 1688123"/>
                <a:gd name="connsiteX2" fmla="*/ 100483 w 146665"/>
                <a:gd name="connsiteY2" fmla="*/ 1492180 h 1688123"/>
                <a:gd name="connsiteX3" fmla="*/ 135652 w 146665"/>
                <a:gd name="connsiteY3" fmla="*/ 1240971 h 1688123"/>
                <a:gd name="connsiteX4" fmla="*/ 145701 w 146665"/>
                <a:gd name="connsiteY4" fmla="*/ 758651 h 1688123"/>
                <a:gd name="connsiteX5" fmla="*/ 115556 w 146665"/>
                <a:gd name="connsiteY5" fmla="*/ 296426 h 1688123"/>
                <a:gd name="connsiteX6" fmla="*/ 70338 w 146665"/>
                <a:gd name="connsiteY6" fmla="*/ 65314 h 1688123"/>
                <a:gd name="connsiteX7" fmla="*/ 10048 w 146665"/>
                <a:gd name="connsiteY7" fmla="*/ 0 h 168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65" h="1688123">
                  <a:moveTo>
                    <a:pt x="0" y="1688123"/>
                  </a:moveTo>
                  <a:cubicBezTo>
                    <a:pt x="16747" y="1676818"/>
                    <a:pt x="33494" y="1665514"/>
                    <a:pt x="50241" y="1632857"/>
                  </a:cubicBezTo>
                  <a:cubicBezTo>
                    <a:pt x="66988" y="1600200"/>
                    <a:pt x="86248" y="1557494"/>
                    <a:pt x="100483" y="1492180"/>
                  </a:cubicBezTo>
                  <a:cubicBezTo>
                    <a:pt x="114718" y="1426866"/>
                    <a:pt x="128116" y="1363226"/>
                    <a:pt x="135652" y="1240971"/>
                  </a:cubicBezTo>
                  <a:cubicBezTo>
                    <a:pt x="143188" y="1118716"/>
                    <a:pt x="149050" y="916075"/>
                    <a:pt x="145701" y="758651"/>
                  </a:cubicBezTo>
                  <a:cubicBezTo>
                    <a:pt x="142352" y="601227"/>
                    <a:pt x="128117" y="411982"/>
                    <a:pt x="115556" y="296426"/>
                  </a:cubicBezTo>
                  <a:cubicBezTo>
                    <a:pt x="102995" y="180870"/>
                    <a:pt x="87923" y="114718"/>
                    <a:pt x="70338" y="65314"/>
                  </a:cubicBezTo>
                  <a:cubicBezTo>
                    <a:pt x="52753" y="15910"/>
                    <a:pt x="31400" y="7955"/>
                    <a:pt x="1004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1436411" y="6354050"/>
            <a:ext cx="2875355" cy="338554"/>
            <a:chOff x="1436411" y="5827945"/>
            <a:chExt cx="2875355" cy="338554"/>
          </a:xfrm>
        </p:grpSpPr>
        <p:sp>
          <p:nvSpPr>
            <p:cNvPr id="56" name="55 CuadroTexto"/>
            <p:cNvSpPr txBox="1"/>
            <p:nvPr/>
          </p:nvSpPr>
          <p:spPr>
            <a:xfrm>
              <a:off x="1436411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±3</a:t>
              </a:r>
              <a:endParaRPr lang="en-US" sz="1600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04489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±4</a:t>
              </a:r>
              <a:endParaRPr lang="en-US" sz="1600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648965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±5</a:t>
              </a:r>
              <a:endParaRPr lang="en-US" sz="1600" dirty="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257449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±1</a:t>
              </a:r>
              <a:endParaRPr lang="en-US" sz="1600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901076" y="5827945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±2</a:t>
              </a:r>
              <a:endParaRPr lang="en-US" sz="1600" dirty="0"/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209686" y="5852225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Connections: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1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08 L 0.26997 -0.00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39 L -0.07014 -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6962 3.703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85185E-6 L -0.06701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8 L -0.07118 0.0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0.06805 -0.00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47 L 0.26945 -0.000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-0.06718 0.000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85185E-6 L -0.06701 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277 L -0.06892 0.002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2.3 Global </a:t>
            </a:r>
            <a:r>
              <a:rPr lang="es-ES" dirty="0" err="1"/>
              <a:t>arrangements</a:t>
            </a:r>
            <a:r>
              <a:rPr lang="es-ES" dirty="0"/>
              <a:t> and </a:t>
            </a:r>
            <a:r>
              <a:rPr lang="es-ES" dirty="0" err="1"/>
              <a:t>trunking</a:t>
            </a:r>
            <a:r>
              <a:rPr lang="es-ES" dirty="0"/>
              <a:t> in </a:t>
            </a:r>
            <a:r>
              <a:rPr lang="es-ES" dirty="0" err="1"/>
              <a:t>dragonflies</a:t>
            </a:r>
            <a:endParaRPr lang="en-US" dirty="0"/>
          </a:p>
        </p:txBody>
      </p:sp>
      <p:pic>
        <p:nvPicPr>
          <p:cNvPr id="7" name="Marcador de contenido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" y="4169879"/>
            <a:ext cx="8229600" cy="24036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Trunking</a:t>
            </a:r>
            <a:r>
              <a:rPr lang="en-US" b="1" dirty="0" smtClean="0"/>
              <a:t>:</a:t>
            </a:r>
            <a:r>
              <a:rPr lang="en-US" dirty="0" smtClean="0"/>
              <a:t> Parallel links within a topology</a:t>
            </a:r>
          </a:p>
          <a:p>
            <a:pPr lvl="1"/>
            <a:r>
              <a:rPr lang="en-US" dirty="0" smtClean="0"/>
              <a:t>Global </a:t>
            </a:r>
            <a:r>
              <a:rPr lang="en-US" dirty="0" err="1" smtClean="0"/>
              <a:t>trunking</a:t>
            </a:r>
            <a:r>
              <a:rPr lang="en-US" dirty="0" smtClean="0"/>
              <a:t>: parallel links in the global topology</a:t>
            </a:r>
          </a:p>
          <a:p>
            <a:pPr lvl="2"/>
            <a:r>
              <a:rPr lang="en-US" dirty="0" smtClean="0"/>
              <a:t>Two or more global links between a pair of groups</a:t>
            </a:r>
          </a:p>
          <a:p>
            <a:r>
              <a:rPr lang="en-US" dirty="0" smtClean="0"/>
              <a:t>With the proper global link arrangement, Hamming graphs are actually dragonflies with </a:t>
            </a:r>
            <a:r>
              <a:rPr lang="en-US" i="1" dirty="0" smtClean="0"/>
              <a:t>maximum </a:t>
            </a:r>
            <a:r>
              <a:rPr lang="en-US" dirty="0" err="1" smtClean="0"/>
              <a:t>trunking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Trunking</a:t>
            </a:r>
            <a:r>
              <a:rPr lang="en-US" dirty="0" smtClean="0"/>
              <a:t> modifies the balancing conditions of the network</a:t>
            </a:r>
          </a:p>
          <a:p>
            <a:pPr lvl="1"/>
            <a:r>
              <a:rPr lang="en-US" dirty="0" smtClean="0"/>
              <a:t>Balanced: a single resource does not become a bottleneck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6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Deadlock</a:t>
            </a:r>
            <a:r>
              <a:rPr lang="es-ES" dirty="0" smtClean="0"/>
              <a:t> </a:t>
            </a:r>
            <a:r>
              <a:rPr lang="es-ES" dirty="0" err="1" smtClean="0"/>
              <a:t>avoidance</a:t>
            </a:r>
            <a:r>
              <a:rPr lang="es-ES" dirty="0" smtClean="0"/>
              <a:t> in </a:t>
            </a:r>
            <a:r>
              <a:rPr lang="es-ES" dirty="0" err="1" smtClean="0"/>
              <a:t>Hamming</a:t>
            </a:r>
            <a:r>
              <a:rPr lang="es-ES" dirty="0" smtClean="0"/>
              <a:t> &amp; </a:t>
            </a:r>
            <a:r>
              <a:rPr lang="es-ES" dirty="0" err="1" smtClean="0"/>
              <a:t>Dragonfly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Hamming: </a:t>
            </a:r>
            <a:r>
              <a:rPr lang="en-US" sz="2000" dirty="0" smtClean="0"/>
              <a:t>Dimension-ordered </a:t>
            </a:r>
            <a:br>
              <a:rPr lang="en-US" sz="2000" dirty="0" smtClean="0"/>
            </a:br>
            <a:r>
              <a:rPr lang="en-US" sz="2000" dirty="0" smtClean="0"/>
              <a:t>routing (DOR) requires:</a:t>
            </a:r>
          </a:p>
          <a:p>
            <a:pPr lvl="1"/>
            <a:r>
              <a:rPr lang="en-US" sz="1600" dirty="0" smtClean="0"/>
              <a:t>Minimal routing: no VCs (1 buffer)</a:t>
            </a:r>
          </a:p>
          <a:p>
            <a:pPr lvl="1"/>
            <a:r>
              <a:rPr lang="en-US" sz="1600" dirty="0" smtClean="0"/>
              <a:t>Valiant: 2 VCs</a:t>
            </a:r>
          </a:p>
          <a:p>
            <a:r>
              <a:rPr lang="en-US" sz="2000" b="1" dirty="0" smtClean="0"/>
              <a:t>Dragonfly: </a:t>
            </a:r>
            <a:r>
              <a:rPr lang="en-US" sz="2000" dirty="0" smtClean="0"/>
              <a:t>Resource classes.</a:t>
            </a:r>
            <a:br>
              <a:rPr lang="en-US" sz="2000" dirty="0" smtClean="0"/>
            </a:br>
            <a:r>
              <a:rPr lang="en-US" sz="2000" dirty="0" smtClean="0"/>
              <a:t>Increase VC index on each hop</a:t>
            </a:r>
          </a:p>
          <a:p>
            <a:pPr lvl="1"/>
            <a:r>
              <a:rPr lang="en-US" sz="1600" dirty="0" smtClean="0"/>
              <a:t>Minimal: 2 local, 1 global VCs</a:t>
            </a:r>
          </a:p>
          <a:p>
            <a:pPr lvl="1"/>
            <a:r>
              <a:rPr lang="en-US" sz="1600" dirty="0" smtClean="0"/>
              <a:t>Valiant: 4 local, 2 global VCs</a:t>
            </a:r>
          </a:p>
          <a:p>
            <a:r>
              <a:rPr lang="en-US" sz="2000" dirty="0" smtClean="0"/>
              <a:t>Path restrictions do not</a:t>
            </a:r>
            <a:br>
              <a:rPr lang="en-US" sz="2000" dirty="0" smtClean="0"/>
            </a:br>
            <a:r>
              <a:rPr lang="en-US" sz="2000" dirty="0" smtClean="0"/>
              <a:t>impose requirements in the</a:t>
            </a:r>
            <a:br>
              <a:rPr lang="en-US" sz="2000" dirty="0" smtClean="0"/>
            </a:br>
            <a:r>
              <a:rPr lang="en-US" sz="2000" dirty="0" smtClean="0"/>
              <a:t>router (number of buffers)</a:t>
            </a:r>
          </a:p>
          <a:p>
            <a:r>
              <a:rPr lang="en-US" sz="2000" dirty="0" smtClean="0"/>
              <a:t>Dragonflies and Hamming graphs </a:t>
            </a:r>
            <a:br>
              <a:rPr lang="en-US" sz="2000" dirty="0" smtClean="0"/>
            </a:br>
            <a:r>
              <a:rPr lang="en-US" sz="2000" dirty="0" smtClean="0"/>
              <a:t>are part of the same family, so</a:t>
            </a:r>
            <a:br>
              <a:rPr lang="en-US" sz="2000" dirty="0" smtClean="0"/>
            </a:br>
            <a:r>
              <a:rPr lang="en-US" sz="2000" dirty="0" smtClean="0"/>
              <a:t>can path restrictions be used </a:t>
            </a:r>
            <a:br>
              <a:rPr lang="en-US" sz="2000" dirty="0" smtClean="0"/>
            </a:br>
            <a:r>
              <a:rPr lang="en-US" sz="2000" dirty="0" smtClean="0"/>
              <a:t>in Dragonflies?</a:t>
            </a:r>
            <a:endParaRPr lang="en-US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9</a:t>
            </a:fld>
            <a:endParaRPr lang="es-ES"/>
          </a:p>
        </p:txBody>
      </p:sp>
      <p:pic>
        <p:nvPicPr>
          <p:cNvPr id="7" name="Picture 2" descr="File:Rook's graph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14" y="1922233"/>
            <a:ext cx="4807196" cy="4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43315"/>
              </p:ext>
            </p:extLst>
          </p:nvPr>
        </p:nvGraphicFramePr>
        <p:xfrm>
          <a:off x="4038004" y="1483582"/>
          <a:ext cx="4951412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Visio" r:id="rId5" imgW="4952056" imgH="4885177" progId="Visio.Drawing.11">
                  <p:embed/>
                </p:oleObj>
              </mc:Choice>
              <mc:Fallback>
                <p:oleObj name="Visio" r:id="rId5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004" y="1483582"/>
                        <a:ext cx="4951412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29 Conector recto"/>
          <p:cNvCxnSpPr/>
          <p:nvPr/>
        </p:nvCxnSpPr>
        <p:spPr>
          <a:xfrm flipV="1">
            <a:off x="8603456" y="3893344"/>
            <a:ext cx="23813" cy="169069"/>
          </a:xfrm>
          <a:prstGeom prst="lin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30 Forma libre"/>
          <p:cNvSpPr/>
          <p:nvPr/>
        </p:nvSpPr>
        <p:spPr>
          <a:xfrm>
            <a:off x="8310351" y="4189027"/>
            <a:ext cx="171661" cy="609191"/>
          </a:xfrm>
          <a:custGeom>
            <a:avLst/>
            <a:gdLst>
              <a:gd name="connsiteX0" fmla="*/ 64505 w 171661"/>
              <a:gd name="connsiteY0" fmla="*/ 609191 h 609191"/>
              <a:gd name="connsiteX1" fmla="*/ 16880 w 171661"/>
              <a:gd name="connsiteY1" fmla="*/ 566328 h 609191"/>
              <a:gd name="connsiteX2" fmla="*/ 211 w 171661"/>
              <a:gd name="connsiteY2" fmla="*/ 428216 h 609191"/>
              <a:gd name="connsiteX3" fmla="*/ 26405 w 171661"/>
              <a:gd name="connsiteY3" fmla="*/ 235335 h 609191"/>
              <a:gd name="connsiteX4" fmla="*/ 100223 w 171661"/>
              <a:gd name="connsiteY4" fmla="*/ 49597 h 609191"/>
              <a:gd name="connsiteX5" fmla="*/ 138323 w 171661"/>
              <a:gd name="connsiteY5" fmla="*/ 4353 h 609191"/>
              <a:gd name="connsiteX6" fmla="*/ 171661 w 171661"/>
              <a:gd name="connsiteY6" fmla="*/ 4353 h 60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61" h="609191">
                <a:moveTo>
                  <a:pt x="64505" y="609191"/>
                </a:moveTo>
                <a:cubicBezTo>
                  <a:pt x="46050" y="602841"/>
                  <a:pt x="27596" y="596491"/>
                  <a:pt x="16880" y="566328"/>
                </a:cubicBezTo>
                <a:cubicBezTo>
                  <a:pt x="6164" y="536165"/>
                  <a:pt x="-1376" y="483381"/>
                  <a:pt x="211" y="428216"/>
                </a:cubicBezTo>
                <a:cubicBezTo>
                  <a:pt x="1798" y="373051"/>
                  <a:pt x="9736" y="298438"/>
                  <a:pt x="26405" y="235335"/>
                </a:cubicBezTo>
                <a:cubicBezTo>
                  <a:pt x="43074" y="172232"/>
                  <a:pt x="81570" y="88094"/>
                  <a:pt x="100223" y="49597"/>
                </a:cubicBezTo>
                <a:cubicBezTo>
                  <a:pt x="118876" y="11100"/>
                  <a:pt x="126417" y="11894"/>
                  <a:pt x="138323" y="4353"/>
                </a:cubicBezTo>
                <a:cubicBezTo>
                  <a:pt x="150229" y="-3188"/>
                  <a:pt x="160945" y="582"/>
                  <a:pt x="171661" y="4353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orma libre"/>
          <p:cNvSpPr/>
          <p:nvPr/>
        </p:nvSpPr>
        <p:spPr>
          <a:xfrm>
            <a:off x="5701190" y="5061267"/>
            <a:ext cx="1606378" cy="110561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Forma libre"/>
          <p:cNvSpPr/>
          <p:nvPr/>
        </p:nvSpPr>
        <p:spPr>
          <a:xfrm rot="16200000">
            <a:off x="6658840" y="4141980"/>
            <a:ext cx="1606378" cy="110561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Forma libre"/>
          <p:cNvSpPr/>
          <p:nvPr/>
        </p:nvSpPr>
        <p:spPr>
          <a:xfrm>
            <a:off x="6819152" y="6189028"/>
            <a:ext cx="488416" cy="45719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Forma libre"/>
          <p:cNvSpPr/>
          <p:nvPr/>
        </p:nvSpPr>
        <p:spPr>
          <a:xfrm rot="16200000">
            <a:off x="6330736" y="5549684"/>
            <a:ext cx="1087394" cy="110561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Forma libre"/>
          <p:cNvSpPr/>
          <p:nvPr/>
        </p:nvSpPr>
        <p:spPr>
          <a:xfrm>
            <a:off x="5706530" y="5061268"/>
            <a:ext cx="1032952" cy="55280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Forma libre"/>
          <p:cNvSpPr/>
          <p:nvPr/>
        </p:nvSpPr>
        <p:spPr>
          <a:xfrm rot="16200000">
            <a:off x="6111197" y="4633289"/>
            <a:ext cx="2731945" cy="203700"/>
          </a:xfrm>
          <a:custGeom>
            <a:avLst/>
            <a:gdLst>
              <a:gd name="connsiteX0" fmla="*/ 0 w 1606378"/>
              <a:gd name="connsiteY0" fmla="*/ 0 h 110561"/>
              <a:gd name="connsiteX1" fmla="*/ 549875 w 1606378"/>
              <a:gd name="connsiteY1" fmla="*/ 105032 h 110561"/>
              <a:gd name="connsiteX2" fmla="*/ 1186248 w 1606378"/>
              <a:gd name="connsiteY2" fmla="*/ 86497 h 110561"/>
              <a:gd name="connsiteX3" fmla="*/ 1606378 w 1606378"/>
              <a:gd name="connsiteY3" fmla="*/ 6178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378" h="110561">
                <a:moveTo>
                  <a:pt x="0" y="0"/>
                </a:moveTo>
                <a:cubicBezTo>
                  <a:pt x="176083" y="45308"/>
                  <a:pt x="352167" y="90616"/>
                  <a:pt x="549875" y="105032"/>
                </a:cubicBezTo>
                <a:cubicBezTo>
                  <a:pt x="747583" y="119448"/>
                  <a:pt x="1010164" y="102973"/>
                  <a:pt x="1186248" y="86497"/>
                </a:cubicBezTo>
                <a:cubicBezTo>
                  <a:pt x="1362332" y="70021"/>
                  <a:pt x="1484355" y="38099"/>
                  <a:pt x="1606378" y="617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44 Grupo"/>
          <p:cNvGrpSpPr/>
          <p:nvPr/>
        </p:nvGrpSpPr>
        <p:grpSpPr>
          <a:xfrm>
            <a:off x="5384558" y="5771108"/>
            <a:ext cx="1354924" cy="463639"/>
            <a:chOff x="1147644" y="5899679"/>
            <a:chExt cx="1354924" cy="463639"/>
          </a:xfrm>
        </p:grpSpPr>
        <p:sp>
          <p:nvSpPr>
            <p:cNvPr id="42" name="41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Valiant router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>
              <a:off x="2081626" y="6131498"/>
              <a:ext cx="420942" cy="1457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6165208" y="2614146"/>
            <a:ext cx="1141564" cy="644492"/>
            <a:chOff x="1147644" y="5899679"/>
            <a:chExt cx="1141564" cy="644492"/>
          </a:xfrm>
        </p:grpSpPr>
        <p:sp>
          <p:nvSpPr>
            <p:cNvPr id="47" name="46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Destin. router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8" name="47 Conector recto de flecha"/>
            <p:cNvCxnSpPr>
              <a:stCxn id="47" idx="5"/>
            </p:cNvCxnSpPr>
            <p:nvPr/>
          </p:nvCxnSpPr>
          <p:spPr>
            <a:xfrm>
              <a:off x="1944848" y="6295420"/>
              <a:ext cx="344360" cy="2487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52 Grupo"/>
          <p:cNvGrpSpPr/>
          <p:nvPr/>
        </p:nvGrpSpPr>
        <p:grpSpPr>
          <a:xfrm>
            <a:off x="4474954" y="4325831"/>
            <a:ext cx="1141564" cy="644492"/>
            <a:chOff x="1147644" y="5899679"/>
            <a:chExt cx="1141564" cy="644492"/>
          </a:xfrm>
        </p:grpSpPr>
        <p:sp>
          <p:nvSpPr>
            <p:cNvPr id="54" name="53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Source  router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5" name="54 Conector recto de flecha"/>
            <p:cNvCxnSpPr>
              <a:stCxn id="54" idx="5"/>
            </p:cNvCxnSpPr>
            <p:nvPr/>
          </p:nvCxnSpPr>
          <p:spPr>
            <a:xfrm>
              <a:off x="1944848" y="6295420"/>
              <a:ext cx="344360" cy="2487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55 Grupo"/>
          <p:cNvGrpSpPr/>
          <p:nvPr/>
        </p:nvGrpSpPr>
        <p:grpSpPr>
          <a:xfrm>
            <a:off x="4898210" y="6212347"/>
            <a:ext cx="1116903" cy="576873"/>
            <a:chOff x="1147644" y="5786445"/>
            <a:chExt cx="1116903" cy="576873"/>
          </a:xfrm>
        </p:grpSpPr>
        <p:sp>
          <p:nvSpPr>
            <p:cNvPr id="57" name="56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Source  node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8" name="57 Conector recto de flecha"/>
            <p:cNvCxnSpPr/>
            <p:nvPr/>
          </p:nvCxnSpPr>
          <p:spPr>
            <a:xfrm flipV="1">
              <a:off x="1983495" y="5786445"/>
              <a:ext cx="281052" cy="220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61 Grupo"/>
          <p:cNvGrpSpPr/>
          <p:nvPr/>
        </p:nvGrpSpPr>
        <p:grpSpPr>
          <a:xfrm>
            <a:off x="6795102" y="1013132"/>
            <a:ext cx="933982" cy="688668"/>
            <a:chOff x="1147644" y="5899679"/>
            <a:chExt cx="933982" cy="688668"/>
          </a:xfrm>
        </p:grpSpPr>
        <p:sp>
          <p:nvSpPr>
            <p:cNvPr id="63" name="62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Destin. node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4" name="63 Conector recto de flecha"/>
            <p:cNvCxnSpPr>
              <a:stCxn id="63" idx="3"/>
            </p:cNvCxnSpPr>
            <p:nvPr/>
          </p:nvCxnSpPr>
          <p:spPr>
            <a:xfrm flipH="1">
              <a:off x="1147645" y="6295420"/>
              <a:ext cx="136777" cy="2929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>
            <a:off x="7127088" y="3725388"/>
            <a:ext cx="1354924" cy="463639"/>
            <a:chOff x="1147644" y="5899679"/>
            <a:chExt cx="1354924" cy="463639"/>
          </a:xfrm>
        </p:grpSpPr>
        <p:sp>
          <p:nvSpPr>
            <p:cNvPr id="72" name="71 Elipse"/>
            <p:cNvSpPr/>
            <p:nvPr/>
          </p:nvSpPr>
          <p:spPr>
            <a:xfrm>
              <a:off x="1147644" y="5899679"/>
              <a:ext cx="933982" cy="46363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ysClr val="windowText" lastClr="000000"/>
                  </a:solidFill>
                </a:rPr>
                <a:t>Valiant router</a:t>
              </a:r>
              <a:endParaRPr lang="en-US" sz="10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3" name="72 Conector recto de flecha"/>
            <p:cNvCxnSpPr/>
            <p:nvPr/>
          </p:nvCxnSpPr>
          <p:spPr>
            <a:xfrm>
              <a:off x="2081626" y="6131498"/>
              <a:ext cx="420942" cy="1457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Forma libre"/>
          <p:cNvSpPr/>
          <p:nvPr/>
        </p:nvSpPr>
        <p:spPr>
          <a:xfrm>
            <a:off x="6015113" y="5852617"/>
            <a:ext cx="625399" cy="90983"/>
          </a:xfrm>
          <a:custGeom>
            <a:avLst/>
            <a:gdLst>
              <a:gd name="connsiteX0" fmla="*/ 0 w 620712"/>
              <a:gd name="connsiteY0" fmla="*/ 78283 h 90983"/>
              <a:gd name="connsiteX1" fmla="*/ 114300 w 620712"/>
              <a:gd name="connsiteY1" fmla="*/ 21133 h 90983"/>
              <a:gd name="connsiteX2" fmla="*/ 387350 w 620712"/>
              <a:gd name="connsiteY2" fmla="*/ 2083 h 90983"/>
              <a:gd name="connsiteX3" fmla="*/ 596900 w 620712"/>
              <a:gd name="connsiteY3" fmla="*/ 65583 h 90983"/>
              <a:gd name="connsiteX4" fmla="*/ 615950 w 620712"/>
              <a:gd name="connsiteY4" fmla="*/ 90983 h 90983"/>
              <a:gd name="connsiteX5" fmla="*/ 615950 w 620712"/>
              <a:gd name="connsiteY5" fmla="*/ 90983 h 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2" h="90983">
                <a:moveTo>
                  <a:pt x="0" y="78283"/>
                </a:moveTo>
                <a:cubicBezTo>
                  <a:pt x="24871" y="56058"/>
                  <a:pt x="49742" y="33833"/>
                  <a:pt x="114300" y="21133"/>
                </a:cubicBezTo>
                <a:cubicBezTo>
                  <a:pt x="178858" y="8433"/>
                  <a:pt x="306917" y="-5325"/>
                  <a:pt x="387350" y="2083"/>
                </a:cubicBezTo>
                <a:cubicBezTo>
                  <a:pt x="467783" y="9491"/>
                  <a:pt x="558800" y="50766"/>
                  <a:pt x="596900" y="65583"/>
                </a:cubicBezTo>
                <a:cubicBezTo>
                  <a:pt x="635000" y="80400"/>
                  <a:pt x="615950" y="90983"/>
                  <a:pt x="615950" y="90983"/>
                </a:cubicBezTo>
                <a:lnTo>
                  <a:pt x="615950" y="90983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Forma libre"/>
          <p:cNvSpPr/>
          <p:nvPr/>
        </p:nvSpPr>
        <p:spPr>
          <a:xfrm>
            <a:off x="6694998" y="2194560"/>
            <a:ext cx="644056" cy="3745064"/>
          </a:xfrm>
          <a:custGeom>
            <a:avLst/>
            <a:gdLst>
              <a:gd name="connsiteX0" fmla="*/ 0 w 644056"/>
              <a:gd name="connsiteY0" fmla="*/ 3745064 h 3745064"/>
              <a:gd name="connsiteX1" fmla="*/ 15903 w 644056"/>
              <a:gd name="connsiteY1" fmla="*/ 3458817 h 3745064"/>
              <a:gd name="connsiteX2" fmla="*/ 31805 w 644056"/>
              <a:gd name="connsiteY2" fmla="*/ 3053301 h 3745064"/>
              <a:gd name="connsiteX3" fmla="*/ 71562 w 644056"/>
              <a:gd name="connsiteY3" fmla="*/ 2600077 h 3745064"/>
              <a:gd name="connsiteX4" fmla="*/ 143124 w 644056"/>
              <a:gd name="connsiteY4" fmla="*/ 2091193 h 3745064"/>
              <a:gd name="connsiteX5" fmla="*/ 294199 w 644056"/>
              <a:gd name="connsiteY5" fmla="*/ 1343770 h 3745064"/>
              <a:gd name="connsiteX6" fmla="*/ 453225 w 644056"/>
              <a:gd name="connsiteY6" fmla="*/ 659958 h 3745064"/>
              <a:gd name="connsiteX7" fmla="*/ 644056 w 644056"/>
              <a:gd name="connsiteY7" fmla="*/ 0 h 374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056" h="3745064">
                <a:moveTo>
                  <a:pt x="0" y="3745064"/>
                </a:moveTo>
                <a:cubicBezTo>
                  <a:pt x="5301" y="3659587"/>
                  <a:pt x="10602" y="3574111"/>
                  <a:pt x="15903" y="3458817"/>
                </a:cubicBezTo>
                <a:cubicBezTo>
                  <a:pt x="21204" y="3343523"/>
                  <a:pt x="22528" y="3196424"/>
                  <a:pt x="31805" y="3053301"/>
                </a:cubicBezTo>
                <a:cubicBezTo>
                  <a:pt x="41082" y="2910178"/>
                  <a:pt x="53009" y="2760428"/>
                  <a:pt x="71562" y="2600077"/>
                </a:cubicBezTo>
                <a:cubicBezTo>
                  <a:pt x="90115" y="2439726"/>
                  <a:pt x="106018" y="2300577"/>
                  <a:pt x="143124" y="2091193"/>
                </a:cubicBezTo>
                <a:cubicBezTo>
                  <a:pt x="180230" y="1881809"/>
                  <a:pt x="242515" y="1582309"/>
                  <a:pt x="294199" y="1343770"/>
                </a:cubicBezTo>
                <a:cubicBezTo>
                  <a:pt x="345883" y="1105231"/>
                  <a:pt x="394916" y="883920"/>
                  <a:pt x="453225" y="659958"/>
                </a:cubicBezTo>
                <a:cubicBezTo>
                  <a:pt x="511534" y="435996"/>
                  <a:pt x="577795" y="217998"/>
                  <a:pt x="644056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Forma libre"/>
          <p:cNvSpPr/>
          <p:nvPr/>
        </p:nvSpPr>
        <p:spPr>
          <a:xfrm rot="11761053">
            <a:off x="6739842" y="2067339"/>
            <a:ext cx="620712" cy="90983"/>
          </a:xfrm>
          <a:custGeom>
            <a:avLst/>
            <a:gdLst>
              <a:gd name="connsiteX0" fmla="*/ 0 w 620712"/>
              <a:gd name="connsiteY0" fmla="*/ 78283 h 90983"/>
              <a:gd name="connsiteX1" fmla="*/ 114300 w 620712"/>
              <a:gd name="connsiteY1" fmla="*/ 21133 h 90983"/>
              <a:gd name="connsiteX2" fmla="*/ 387350 w 620712"/>
              <a:gd name="connsiteY2" fmla="*/ 2083 h 90983"/>
              <a:gd name="connsiteX3" fmla="*/ 596900 w 620712"/>
              <a:gd name="connsiteY3" fmla="*/ 65583 h 90983"/>
              <a:gd name="connsiteX4" fmla="*/ 615950 w 620712"/>
              <a:gd name="connsiteY4" fmla="*/ 90983 h 90983"/>
              <a:gd name="connsiteX5" fmla="*/ 615950 w 620712"/>
              <a:gd name="connsiteY5" fmla="*/ 90983 h 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2" h="90983">
                <a:moveTo>
                  <a:pt x="0" y="78283"/>
                </a:moveTo>
                <a:cubicBezTo>
                  <a:pt x="24871" y="56058"/>
                  <a:pt x="49742" y="33833"/>
                  <a:pt x="114300" y="21133"/>
                </a:cubicBezTo>
                <a:cubicBezTo>
                  <a:pt x="178858" y="8433"/>
                  <a:pt x="306917" y="-5325"/>
                  <a:pt x="387350" y="2083"/>
                </a:cubicBezTo>
                <a:cubicBezTo>
                  <a:pt x="467783" y="9491"/>
                  <a:pt x="558800" y="50766"/>
                  <a:pt x="596900" y="65583"/>
                </a:cubicBezTo>
                <a:cubicBezTo>
                  <a:pt x="635000" y="80400"/>
                  <a:pt x="615950" y="90983"/>
                  <a:pt x="615950" y="90983"/>
                </a:cubicBezTo>
                <a:lnTo>
                  <a:pt x="615950" y="90983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Forma libre"/>
          <p:cNvSpPr/>
          <p:nvPr/>
        </p:nvSpPr>
        <p:spPr>
          <a:xfrm>
            <a:off x="5982789" y="5811697"/>
            <a:ext cx="1065254" cy="135169"/>
          </a:xfrm>
          <a:custGeom>
            <a:avLst/>
            <a:gdLst>
              <a:gd name="connsiteX0" fmla="*/ 0 w 1065254"/>
              <a:gd name="connsiteY0" fmla="*/ 135169 h 135169"/>
              <a:gd name="connsiteX1" fmla="*/ 35922 w 1065254"/>
              <a:gd name="connsiteY1" fmla="*/ 86183 h 135169"/>
              <a:gd name="connsiteX2" fmla="*/ 124097 w 1065254"/>
              <a:gd name="connsiteY2" fmla="*/ 50260 h 135169"/>
              <a:gd name="connsiteX3" fmla="*/ 483325 w 1065254"/>
              <a:gd name="connsiteY3" fmla="*/ 1274 h 135169"/>
              <a:gd name="connsiteX4" fmla="*/ 839288 w 1065254"/>
              <a:gd name="connsiteY4" fmla="*/ 20869 h 135169"/>
              <a:gd name="connsiteX5" fmla="*/ 1035231 w 1065254"/>
              <a:gd name="connsiteY5" fmla="*/ 89449 h 135169"/>
              <a:gd name="connsiteX6" fmla="*/ 1061357 w 1065254"/>
              <a:gd name="connsiteY6" fmla="*/ 125372 h 13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254" h="135169">
                <a:moveTo>
                  <a:pt x="0" y="135169"/>
                </a:moveTo>
                <a:cubicBezTo>
                  <a:pt x="7619" y="117751"/>
                  <a:pt x="15239" y="100334"/>
                  <a:pt x="35922" y="86183"/>
                </a:cubicBezTo>
                <a:cubicBezTo>
                  <a:pt x="56605" y="72032"/>
                  <a:pt x="49530" y="64411"/>
                  <a:pt x="124097" y="50260"/>
                </a:cubicBezTo>
                <a:cubicBezTo>
                  <a:pt x="198664" y="36109"/>
                  <a:pt x="364127" y="6172"/>
                  <a:pt x="483325" y="1274"/>
                </a:cubicBezTo>
                <a:cubicBezTo>
                  <a:pt x="602523" y="-3624"/>
                  <a:pt x="747304" y="6173"/>
                  <a:pt x="839288" y="20869"/>
                </a:cubicBezTo>
                <a:cubicBezTo>
                  <a:pt x="931272" y="35565"/>
                  <a:pt x="998220" y="72032"/>
                  <a:pt x="1035231" y="89449"/>
                </a:cubicBezTo>
                <a:cubicBezTo>
                  <a:pt x="1072243" y="106866"/>
                  <a:pt x="1066800" y="116119"/>
                  <a:pt x="1061357" y="125372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79 Forma libre"/>
          <p:cNvSpPr/>
          <p:nvPr/>
        </p:nvSpPr>
        <p:spPr>
          <a:xfrm>
            <a:off x="7062371" y="4845899"/>
            <a:ext cx="1306285" cy="1091380"/>
          </a:xfrm>
          <a:custGeom>
            <a:avLst/>
            <a:gdLst>
              <a:gd name="connsiteX0" fmla="*/ 0 w 1306285"/>
              <a:gd name="connsiteY0" fmla="*/ 1091380 h 1091380"/>
              <a:gd name="connsiteX1" fmla="*/ 46352 w 1306285"/>
              <a:gd name="connsiteY1" fmla="*/ 948110 h 1091380"/>
              <a:gd name="connsiteX2" fmla="*/ 240188 w 1306285"/>
              <a:gd name="connsiteY2" fmla="*/ 623646 h 1091380"/>
              <a:gd name="connsiteX3" fmla="*/ 581507 w 1306285"/>
              <a:gd name="connsiteY3" fmla="*/ 316036 h 1091380"/>
              <a:gd name="connsiteX4" fmla="*/ 935469 w 1306285"/>
              <a:gd name="connsiteY4" fmla="*/ 122201 h 1091380"/>
              <a:gd name="connsiteX5" fmla="*/ 1306285 w 1306285"/>
              <a:gd name="connsiteY5" fmla="*/ 0 h 10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285" h="1091380">
                <a:moveTo>
                  <a:pt x="0" y="1091380"/>
                </a:moveTo>
                <a:cubicBezTo>
                  <a:pt x="3160" y="1058723"/>
                  <a:pt x="6321" y="1026066"/>
                  <a:pt x="46352" y="948110"/>
                </a:cubicBezTo>
                <a:cubicBezTo>
                  <a:pt x="86383" y="870154"/>
                  <a:pt x="150996" y="728992"/>
                  <a:pt x="240188" y="623646"/>
                </a:cubicBezTo>
                <a:cubicBezTo>
                  <a:pt x="329380" y="518300"/>
                  <a:pt x="465627" y="399610"/>
                  <a:pt x="581507" y="316036"/>
                </a:cubicBezTo>
                <a:cubicBezTo>
                  <a:pt x="697387" y="232462"/>
                  <a:pt x="814673" y="174874"/>
                  <a:pt x="935469" y="122201"/>
                </a:cubicBezTo>
                <a:cubicBezTo>
                  <a:pt x="1056265" y="69528"/>
                  <a:pt x="1181275" y="34764"/>
                  <a:pt x="1306285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80 Forma libre"/>
          <p:cNvSpPr/>
          <p:nvPr/>
        </p:nvSpPr>
        <p:spPr>
          <a:xfrm rot="16788991">
            <a:off x="7475130" y="2490141"/>
            <a:ext cx="1306285" cy="1091380"/>
          </a:xfrm>
          <a:custGeom>
            <a:avLst/>
            <a:gdLst>
              <a:gd name="connsiteX0" fmla="*/ 0 w 1306285"/>
              <a:gd name="connsiteY0" fmla="*/ 1091380 h 1091380"/>
              <a:gd name="connsiteX1" fmla="*/ 46352 w 1306285"/>
              <a:gd name="connsiteY1" fmla="*/ 948110 h 1091380"/>
              <a:gd name="connsiteX2" fmla="*/ 240188 w 1306285"/>
              <a:gd name="connsiteY2" fmla="*/ 623646 h 1091380"/>
              <a:gd name="connsiteX3" fmla="*/ 581507 w 1306285"/>
              <a:gd name="connsiteY3" fmla="*/ 316036 h 1091380"/>
              <a:gd name="connsiteX4" fmla="*/ 935469 w 1306285"/>
              <a:gd name="connsiteY4" fmla="*/ 122201 h 1091380"/>
              <a:gd name="connsiteX5" fmla="*/ 1306285 w 1306285"/>
              <a:gd name="connsiteY5" fmla="*/ 0 h 10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285" h="1091380">
                <a:moveTo>
                  <a:pt x="0" y="1091380"/>
                </a:moveTo>
                <a:cubicBezTo>
                  <a:pt x="3160" y="1058723"/>
                  <a:pt x="6321" y="1026066"/>
                  <a:pt x="46352" y="948110"/>
                </a:cubicBezTo>
                <a:cubicBezTo>
                  <a:pt x="86383" y="870154"/>
                  <a:pt x="150996" y="728992"/>
                  <a:pt x="240188" y="623646"/>
                </a:cubicBezTo>
                <a:cubicBezTo>
                  <a:pt x="329380" y="518300"/>
                  <a:pt x="465627" y="399610"/>
                  <a:pt x="581507" y="316036"/>
                </a:cubicBezTo>
                <a:cubicBezTo>
                  <a:pt x="697387" y="232462"/>
                  <a:pt x="814673" y="174874"/>
                  <a:pt x="935469" y="122201"/>
                </a:cubicBezTo>
                <a:cubicBezTo>
                  <a:pt x="1056265" y="69528"/>
                  <a:pt x="1181275" y="34764"/>
                  <a:pt x="1306285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81 Forma libre"/>
          <p:cNvSpPr/>
          <p:nvPr/>
        </p:nvSpPr>
        <p:spPr>
          <a:xfrm rot="12025372">
            <a:off x="6640866" y="2113326"/>
            <a:ext cx="1065254" cy="135169"/>
          </a:xfrm>
          <a:custGeom>
            <a:avLst/>
            <a:gdLst>
              <a:gd name="connsiteX0" fmla="*/ 0 w 1065254"/>
              <a:gd name="connsiteY0" fmla="*/ 135169 h 135169"/>
              <a:gd name="connsiteX1" fmla="*/ 35922 w 1065254"/>
              <a:gd name="connsiteY1" fmla="*/ 86183 h 135169"/>
              <a:gd name="connsiteX2" fmla="*/ 124097 w 1065254"/>
              <a:gd name="connsiteY2" fmla="*/ 50260 h 135169"/>
              <a:gd name="connsiteX3" fmla="*/ 483325 w 1065254"/>
              <a:gd name="connsiteY3" fmla="*/ 1274 h 135169"/>
              <a:gd name="connsiteX4" fmla="*/ 839288 w 1065254"/>
              <a:gd name="connsiteY4" fmla="*/ 20869 h 135169"/>
              <a:gd name="connsiteX5" fmla="*/ 1035231 w 1065254"/>
              <a:gd name="connsiteY5" fmla="*/ 89449 h 135169"/>
              <a:gd name="connsiteX6" fmla="*/ 1061357 w 1065254"/>
              <a:gd name="connsiteY6" fmla="*/ 125372 h 13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254" h="135169">
                <a:moveTo>
                  <a:pt x="0" y="135169"/>
                </a:moveTo>
                <a:cubicBezTo>
                  <a:pt x="7619" y="117751"/>
                  <a:pt x="15239" y="100334"/>
                  <a:pt x="35922" y="86183"/>
                </a:cubicBezTo>
                <a:cubicBezTo>
                  <a:pt x="56605" y="72032"/>
                  <a:pt x="49530" y="64411"/>
                  <a:pt x="124097" y="50260"/>
                </a:cubicBezTo>
                <a:cubicBezTo>
                  <a:pt x="198664" y="36109"/>
                  <a:pt x="364127" y="6172"/>
                  <a:pt x="483325" y="1274"/>
                </a:cubicBezTo>
                <a:cubicBezTo>
                  <a:pt x="602523" y="-3624"/>
                  <a:pt x="747304" y="6173"/>
                  <a:pt x="839288" y="20869"/>
                </a:cubicBezTo>
                <a:cubicBezTo>
                  <a:pt x="931272" y="35565"/>
                  <a:pt x="998220" y="72032"/>
                  <a:pt x="1035231" y="89449"/>
                </a:cubicBezTo>
                <a:cubicBezTo>
                  <a:pt x="1072243" y="106866"/>
                  <a:pt x="1066800" y="116119"/>
                  <a:pt x="1061357" y="125372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"/>
                            </p:stCondLst>
                            <p:childTnLst>
                              <p:par>
                                <p:cTn id="12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80" grpId="0" animBg="1"/>
      <p:bldP spid="81" grpId="0" animBg="1"/>
      <p:bldP spid="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10012</TotalTime>
  <Words>1728</Words>
  <Application>Microsoft Office PowerPoint</Application>
  <PresentationFormat>Presentación en pantalla (4:3)</PresentationFormat>
  <Paragraphs>335</Paragraphs>
  <Slides>20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Claridad</vt:lpstr>
      <vt:lpstr>Visio</vt:lpstr>
      <vt:lpstr>Topological Characterization of Hamming and Dragonfly Networks and its Implications on Routing </vt:lpstr>
      <vt:lpstr>Index</vt:lpstr>
      <vt:lpstr>1. Introduction</vt:lpstr>
      <vt:lpstr>2.1. Hamming graphs</vt:lpstr>
      <vt:lpstr>2.2 Dragonfly networks</vt:lpstr>
      <vt:lpstr>2.3 Global arrangements and trunking in dragonflies</vt:lpstr>
      <vt:lpstr>2.3 Global arrangements and trunking in dragonflies</vt:lpstr>
      <vt:lpstr>2.3 Global arrangements and trunking in dragonflies</vt:lpstr>
      <vt:lpstr>Deadlock avoidance in Hamming &amp; Dragonfly</vt:lpstr>
      <vt:lpstr>Index</vt:lpstr>
      <vt:lpstr>3.1 Deadlock-free Minimal routing in dragonflies with global trunking t ≥ 2</vt:lpstr>
      <vt:lpstr>3.1 Deadlock-free Nonminimal routing in dragonflies with global trunking t ≥ 4</vt:lpstr>
      <vt:lpstr>Index</vt:lpstr>
      <vt:lpstr>4. Evaluation</vt:lpstr>
      <vt:lpstr>4. Evaluation – Random Uniform traffic</vt:lpstr>
      <vt:lpstr>4. Evaluation – Adversarial traffic</vt:lpstr>
      <vt:lpstr>4. Evaluation – Number of VCs</vt:lpstr>
      <vt:lpstr>Index</vt:lpstr>
      <vt:lpstr>5. Conclusions</vt:lpstr>
      <vt:lpstr>Topological Characterization of Hamming and Dragonfly Networks and its Implications on Routing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y Sistemas Distribuidos (RCSD)</dc:title>
  <dc:creator>Enrique Vallejo</dc:creator>
  <cp:lastModifiedBy>Enrique Vallejo</cp:lastModifiedBy>
  <cp:revision>528</cp:revision>
  <cp:lastPrinted>2013-04-18T03:39:42Z</cp:lastPrinted>
  <dcterms:created xsi:type="dcterms:W3CDTF">2013-02-12T10:19:01Z</dcterms:created>
  <dcterms:modified xsi:type="dcterms:W3CDTF">2015-01-21T11:38:09Z</dcterms:modified>
</cp:coreProperties>
</file>